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747" r:id="rId2"/>
  </p:sldMasterIdLst>
  <p:notesMasterIdLst>
    <p:notesMasterId r:id="rId16"/>
  </p:notesMasterIdLst>
  <p:handoutMasterIdLst>
    <p:handoutMasterId r:id="rId17"/>
  </p:handoutMasterIdLst>
  <p:sldIdLst>
    <p:sldId id="850" r:id="rId3"/>
    <p:sldId id="851" r:id="rId4"/>
    <p:sldId id="852" r:id="rId5"/>
    <p:sldId id="853" r:id="rId6"/>
    <p:sldId id="839" r:id="rId7"/>
    <p:sldId id="854" r:id="rId8"/>
    <p:sldId id="855" r:id="rId9"/>
    <p:sldId id="841" r:id="rId10"/>
    <p:sldId id="856" r:id="rId11"/>
    <p:sldId id="858" r:id="rId12"/>
    <p:sldId id="857" r:id="rId13"/>
    <p:sldId id="859" r:id="rId14"/>
    <p:sldId id="5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502"/>
    <a:srgbClr val="000000"/>
    <a:srgbClr val="005BB5"/>
    <a:srgbClr val="83888E"/>
    <a:srgbClr val="46494F"/>
    <a:srgbClr val="09589B"/>
    <a:srgbClr val="082C4E"/>
    <a:srgbClr val="7F7F7F"/>
    <a:srgbClr val="1C94D2"/>
    <a:srgbClr val="016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88" autoAdjust="0"/>
    <p:restoredTop sz="91485" autoAdjust="0"/>
  </p:normalViewPr>
  <p:slideViewPr>
    <p:cSldViewPr snapToGrid="0" snapToObjects="1">
      <p:cViewPr varScale="1">
        <p:scale>
          <a:sx n="64" d="100"/>
          <a:sy n="64" d="100"/>
        </p:scale>
        <p:origin x="77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249" d="100"/>
          <a:sy n="249" d="100"/>
        </p:scale>
        <p:origin x="2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66C5-506F-E84B-BAA8-D37CFB53A7BD}" type="datetimeFigureOut">
              <a:rPr lang="en-US" smtClean="0"/>
              <a:t>16-Sep-18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6937-A7FC-EB42-840C-14DAEC29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1F68-CD23-AA48-AD80-B6C70AC6A79F}" type="datetimeFigureOut">
              <a:rPr lang="en-US" smtClean="0"/>
              <a:t>16-Sep-18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4D68-8857-5A41-94FA-9A368DA3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15" y="0"/>
            <a:ext cx="122364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57"/>
            <a:ext cx="6607470" cy="6834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2116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15" y="0"/>
            <a:ext cx="122364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57"/>
            <a:ext cx="6607470" cy="6834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95182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443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06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8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23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44003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65669"/>
            <a:ext cx="1219200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0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4723321"/>
            <a:ext cx="12192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16" y="5005897"/>
            <a:ext cx="7550317" cy="50800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839" y="6239163"/>
            <a:ext cx="2451096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8009467" y="255589"/>
            <a:ext cx="418253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8867" y="5377374"/>
            <a:ext cx="7531100" cy="519113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utoShape 10"/>
          <p:cNvSpPr>
            <a:spLocks noChangeAspect="1" noChangeArrowheads="1" noTextEdit="1"/>
          </p:cNvSpPr>
          <p:nvPr userDrawn="1"/>
        </p:nvSpPr>
        <p:spPr bwMode="auto">
          <a:xfrm>
            <a:off x="7954434" y="257176"/>
            <a:ext cx="42375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43467" y="1436257"/>
            <a:ext cx="7507111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916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ales Kickoff 2013 PPT segue 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5190067"/>
            <a:ext cx="12192000" cy="1667932"/>
          </a:xfrm>
          <a:prstGeom prst="rect">
            <a:avLst/>
          </a:prstGeom>
          <a:solidFill>
            <a:srgbClr val="0055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41" y="2324100"/>
            <a:ext cx="9456560" cy="2713567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6000" b="1" kern="1200" dirty="0" smtClean="0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544488" y="6589245"/>
            <a:ext cx="609600" cy="21402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19C6E6-8982-405B-A92C-3F86EADB6321}" type="slidenum">
              <a:rPr lang="en-US" sz="1000" b="1" smtClean="0">
                <a:solidFill>
                  <a:srgbClr val="FFFFFF">
                    <a:lumMod val="85000"/>
                  </a:srgbClr>
                </a:solidFill>
              </a:rPr>
              <a:pPr>
                <a:defRPr/>
              </a:pPr>
              <a:t>‹#›</a:t>
            </a:fld>
            <a:endParaRPr lang="en-US" sz="1000" b="1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37151" y="381701"/>
            <a:ext cx="2399975" cy="293796"/>
            <a:chOff x="-1547555" y="4178683"/>
            <a:chExt cx="5217785" cy="851660"/>
          </a:xfrm>
        </p:grpSpPr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5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94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95063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47054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08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276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800100"/>
            <a:ext cx="10989733" cy="406400"/>
          </a:xfrm>
        </p:spPr>
        <p:txBody>
          <a:bodyPr/>
          <a:lstStyle>
            <a:lvl1pPr marL="0" indent="0">
              <a:buNone/>
              <a:defRPr sz="2000" b="1" i="1" baseline="0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5073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19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1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les Kickoff 2013 PPT segue 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064984" y="3057648"/>
            <a:ext cx="6033995" cy="738660"/>
            <a:chOff x="-1547555" y="4178683"/>
            <a:chExt cx="5217785" cy="851660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4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14640" y="6556249"/>
            <a:ext cx="38608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© Sophos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7390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4723322"/>
            <a:ext cx="12192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45416" y="5005897"/>
            <a:ext cx="7550317" cy="508001"/>
          </a:xfr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839" y="6239163"/>
            <a:ext cx="2451096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3"/>
          <p:cNvSpPr>
            <a:spLocks noChangeAspect="1" noChangeArrowheads="1" noTextEdit="1"/>
          </p:cNvSpPr>
          <p:nvPr userDrawn="1"/>
        </p:nvSpPr>
        <p:spPr bwMode="auto">
          <a:xfrm>
            <a:off x="8009467" y="255590"/>
            <a:ext cx="418253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8869" y="5377374"/>
            <a:ext cx="7531100" cy="519113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AutoShape 10"/>
          <p:cNvSpPr>
            <a:spLocks noChangeAspect="1" noChangeArrowheads="1" noTextEdit="1"/>
          </p:cNvSpPr>
          <p:nvPr userDrawn="1"/>
        </p:nvSpPr>
        <p:spPr bwMode="auto">
          <a:xfrm>
            <a:off x="7954435" y="257176"/>
            <a:ext cx="42375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43469" y="1436256"/>
            <a:ext cx="7507111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53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5210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6982" y="1441005"/>
            <a:ext cx="5318567" cy="4852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6241177" y="1449146"/>
            <a:ext cx="5372839" cy="4844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t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78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25"/>
          </p:nvPr>
        </p:nvSpPr>
        <p:spPr>
          <a:xfrm>
            <a:off x="439826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6"/>
          </p:nvPr>
        </p:nvSpPr>
        <p:spPr>
          <a:xfrm>
            <a:off x="4355798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7"/>
          </p:nvPr>
        </p:nvSpPr>
        <p:spPr>
          <a:xfrm>
            <a:off x="8277812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0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361839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8283856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976192"/>
          </a:xfrm>
          <a:prstGeom prst="rect">
            <a:avLst/>
          </a:prstGeom>
        </p:spPr>
        <p:txBody>
          <a:bodyPr lIns="119280" tIns="59631" rIns="119280" bIns="59631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8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64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1262A9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54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43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5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37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75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65669"/>
            <a:ext cx="1219200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" y="6408989"/>
            <a:ext cx="12199951" cy="45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80" y="6577433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7" r:id="rId2"/>
    <p:sldLayoutId id="2147483697" r:id="rId3"/>
    <p:sldLayoutId id="2147483708" r:id="rId4"/>
    <p:sldLayoutId id="2147483705" r:id="rId5"/>
    <p:sldLayoutId id="2147483706" r:id="rId6"/>
    <p:sldLayoutId id="2147483701" r:id="rId7"/>
    <p:sldLayoutId id="2147483710" r:id="rId8"/>
    <p:sldLayoutId id="2147483709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" y="6408989"/>
            <a:ext cx="12199951" cy="45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80" y="6577433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1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ophos.com/products/intercept/early-access-preview" TargetMode="External"/><Relationship Id="rId2" Type="http://schemas.openxmlformats.org/officeDocument/2006/relationships/hyperlink" Target="https://id.sophos.com/web/registe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ceptbeta@sophos.com" TargetMode="External"/><Relationship Id="rId2" Type="http://schemas.openxmlformats.org/officeDocument/2006/relationships/hyperlink" Target="https://community.sophos.com/products/intercept/early-access-preview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5118" y="1686510"/>
            <a:ext cx="11376212" cy="341761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Sophos Endpoint Detection and Response Early Access Program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25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Known Issues and Important Info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4832" y="1354496"/>
            <a:ext cx="11279390" cy="4967675"/>
          </a:xfrm>
        </p:spPr>
        <p:txBody>
          <a:bodyPr>
            <a:normAutofit/>
          </a:bodyPr>
          <a:lstStyle/>
          <a:p>
            <a:r>
              <a:rPr lang="en-US" sz="2400" dirty="0"/>
              <a:t>Due to planned changes in how the endpoint agent monitors and logs system changes, Sophos are recommending that Endpoints enrolled in the Early Access program have a minimum of 15 GB of free hard disk space available. These log files could theoretically grow to take up 37.5 GB of disk space but this would be highly unlikely.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Clean and Block action will apply to portable executable files only and will not apply to PE files that have a good reputation according to Sophos.</a:t>
            </a:r>
            <a:endParaRPr lang="en-GB" sz="2400" dirty="0"/>
          </a:p>
          <a:p>
            <a:r>
              <a:rPr lang="en-US" sz="2400" dirty="0" smtClean="0"/>
              <a:t>When the Clean and Block action is applied and a SHA-256 hash is added to the Blocked Items list, that list </a:t>
            </a:r>
            <a:r>
              <a:rPr lang="en-US" sz="2400" dirty="0"/>
              <a:t>will apply to all endpoints regardless of whether they are assigned to the EAP or not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steps - join the Intercept X Early Access Preview community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Intercept X Early Access Preview community will be used to discuss </a:t>
            </a:r>
            <a:r>
              <a:rPr lang="en-GB" dirty="0" smtClean="0"/>
              <a:t>issues (via EDR forum), </a:t>
            </a:r>
            <a:r>
              <a:rPr lang="en-GB" dirty="0" smtClean="0"/>
              <a:t>provide feedback and share information </a:t>
            </a:r>
            <a:r>
              <a:rPr lang="en-GB" dirty="0" smtClean="0"/>
              <a:t>and content throughout </a:t>
            </a:r>
            <a:r>
              <a:rPr lang="en-GB" dirty="0" smtClean="0"/>
              <a:t>the EAP</a:t>
            </a:r>
          </a:p>
          <a:p>
            <a:r>
              <a:rPr lang="en-GB" dirty="0" smtClean="0"/>
              <a:t>If not already a member, create a Sophos Community account: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://id.sophos.com/web/register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Then sign up </a:t>
            </a:r>
            <a:r>
              <a:rPr lang="en-GB" dirty="0" smtClean="0"/>
              <a:t>to the Intercept X EAP Community: </a:t>
            </a:r>
            <a:r>
              <a:rPr lang="en-GB" dirty="0">
                <a:hlinkClick r:id="rId3"/>
              </a:rPr>
              <a:t>https://community.sophos.com/products/intercept/early-access-preview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952" y="1038223"/>
            <a:ext cx="1900870" cy="280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524" y="4592351"/>
            <a:ext cx="5764838" cy="1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provide feedback now?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Via the Intercept X EAP community: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community.sophos.com/products/intercept/early-access-preview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Email </a:t>
            </a:r>
            <a:r>
              <a:rPr lang="en-GB" dirty="0" smtClean="0">
                <a:hlinkClick r:id="rId3"/>
              </a:rPr>
              <a:t>interceptbeta@sophos.com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</a:t>
            </a:r>
            <a:r>
              <a:rPr lang="en-GB" dirty="0" smtClean="0"/>
              <a:t>activities are required to participate in the beta release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Prepare devices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Enter the Early Access Program in Sophos Central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Manage Devices and Confirm deployment</a:t>
            </a:r>
            <a:endParaRPr lang="en-GB" dirty="0" smtClean="0"/>
          </a:p>
          <a:p>
            <a:r>
              <a:rPr lang="en-GB" dirty="0" smtClean="0"/>
              <a:t>This deck provides assistance to undertake these activities</a:t>
            </a:r>
          </a:p>
        </p:txBody>
      </p:sp>
    </p:spTree>
    <p:extLst>
      <p:ext uri="{BB962C8B-B14F-4D97-AF65-F5344CB8AC3E}">
        <p14:creationId xmlns:p14="http://schemas.microsoft.com/office/powerpoint/2010/main" val="129025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Prepare devices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list for qualifying devices</a:t>
            </a:r>
          </a:p>
          <a:p>
            <a:pPr lvl="1"/>
            <a:r>
              <a:rPr lang="en-GB" dirty="0" smtClean="0"/>
              <a:t>Must be running </a:t>
            </a:r>
            <a:r>
              <a:rPr lang="en-GB" dirty="0" smtClean="0"/>
              <a:t>on supporte</a:t>
            </a:r>
            <a:r>
              <a:rPr lang="en-GB" dirty="0" smtClean="0"/>
              <a:t>d Operating Systems:</a:t>
            </a:r>
            <a:endParaRPr lang="en-GB" dirty="0" smtClean="0"/>
          </a:p>
          <a:p>
            <a:pPr lvl="2"/>
            <a:r>
              <a:rPr lang="en-GB" dirty="0" smtClean="0"/>
              <a:t>Windows 7 , 8 , 8.1 , 10 operating system </a:t>
            </a:r>
          </a:p>
          <a:p>
            <a:pPr lvl="2"/>
            <a:r>
              <a:rPr lang="en-GB" dirty="0" smtClean="0"/>
              <a:t>32bit or 64 bit</a:t>
            </a:r>
          </a:p>
          <a:p>
            <a:pPr lvl="1"/>
            <a:r>
              <a:rPr lang="en-GB" dirty="0" smtClean="0"/>
              <a:t>Endpoints eligible to be deployed for early access must be running Central Endpoint Advanced and Intercept X </a:t>
            </a:r>
          </a:p>
          <a:p>
            <a:pPr lvl="1"/>
            <a:r>
              <a:rPr lang="en-GB" dirty="0" smtClean="0"/>
              <a:t>Endpoints must have a Green health status displayed in your Sophos Central </a:t>
            </a:r>
            <a:r>
              <a:rPr lang="en-GB" dirty="0" smtClean="0"/>
              <a:t>console</a:t>
            </a:r>
          </a:p>
          <a:p>
            <a:pPr lvl="1"/>
            <a:r>
              <a:rPr lang="en-US" dirty="0"/>
              <a:t>Due to a change in how the endpoint agent monitors and </a:t>
            </a:r>
            <a:r>
              <a:rPr lang="en-US" dirty="0" smtClean="0"/>
              <a:t>logs </a:t>
            </a:r>
            <a:r>
              <a:rPr lang="en-US" dirty="0"/>
              <a:t>system changes, Sophos are recommending that Endpoints enrolled in the Early Access program have a minimum of 15GB of free hard disk space </a:t>
            </a:r>
            <a:r>
              <a:rPr lang="en-US" dirty="0" smtClean="0"/>
              <a:t>available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051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dirty="0" smtClean="0"/>
              <a:t>Entering the Early Access Program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20130" y="1332335"/>
            <a:ext cx="5486400" cy="4967675"/>
          </a:xfrm>
        </p:spPr>
        <p:txBody>
          <a:bodyPr/>
          <a:lstStyle/>
          <a:p>
            <a:r>
              <a:rPr lang="en-GB" dirty="0" smtClean="0"/>
              <a:t>Log </a:t>
            </a:r>
            <a:r>
              <a:rPr lang="en-GB" dirty="0" smtClean="0"/>
              <a:t>into Sophos Central</a:t>
            </a:r>
          </a:p>
          <a:p>
            <a:r>
              <a:rPr lang="en-GB" dirty="0" smtClean="0"/>
              <a:t>Click on your name at the top right corner</a:t>
            </a:r>
          </a:p>
          <a:p>
            <a:r>
              <a:rPr lang="en-GB" dirty="0" smtClean="0"/>
              <a:t>Click on </a:t>
            </a:r>
            <a:r>
              <a:rPr lang="en-GB" b="1" i="1" dirty="0" smtClean="0"/>
              <a:t>Early Access Programs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30" y="1332335"/>
            <a:ext cx="6202800" cy="464303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351929" y="2565400"/>
            <a:ext cx="5443071" cy="392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1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will now see the Early Access Programs screen</a:t>
            </a:r>
          </a:p>
          <a:p>
            <a:r>
              <a:rPr lang="en-GB" dirty="0" smtClean="0"/>
              <a:t>Click the button to Join the Early Access Program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 smtClean="0"/>
              <a:t>2. </a:t>
            </a:r>
            <a:r>
              <a:rPr lang="en-GB" dirty="0" smtClean="0"/>
              <a:t>Entering the Early Access Program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53" y="1332335"/>
            <a:ext cx="6180052" cy="37658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9000" y="2839453"/>
            <a:ext cx="7808495" cy="1840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2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55" y="1332335"/>
            <a:ext cx="3849286" cy="4967675"/>
          </a:xfrm>
        </p:spPr>
        <p:txBody>
          <a:bodyPr>
            <a:normAutofit/>
          </a:bodyPr>
          <a:lstStyle/>
          <a:p>
            <a:r>
              <a:rPr lang="en-GB" dirty="0" smtClean="0"/>
              <a:t>Click Continue on the Endpoint Detection and Response description page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 smtClean="0"/>
              <a:t>2. </a:t>
            </a:r>
            <a:r>
              <a:rPr lang="en-GB" dirty="0" smtClean="0"/>
              <a:t>Entering the Early Access Program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71" y="1718161"/>
            <a:ext cx="6835732" cy="34216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503947" y="2791326"/>
            <a:ext cx="9745579" cy="2237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4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55" y="1332335"/>
            <a:ext cx="3849286" cy="4967675"/>
          </a:xfrm>
        </p:spPr>
        <p:txBody>
          <a:bodyPr>
            <a:normAutofit/>
          </a:bodyPr>
          <a:lstStyle/>
          <a:p>
            <a:r>
              <a:rPr lang="en-GB" dirty="0" smtClean="0"/>
              <a:t>You must click the ‘</a:t>
            </a:r>
            <a:r>
              <a:rPr lang="en-GB" dirty="0" smtClean="0"/>
              <a:t>License Agreement’ link to read the Sophos End-user License Agreement</a:t>
            </a:r>
          </a:p>
          <a:p>
            <a:r>
              <a:rPr lang="en-GB" dirty="0" smtClean="0"/>
              <a:t>Click ‘Accept’ to continue</a:t>
            </a:r>
          </a:p>
          <a:p>
            <a:r>
              <a:rPr lang="en-GB" dirty="0" smtClean="0"/>
              <a:t>On the Welcome page, click the ‘Add Devices’ button to proceed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 smtClean="0"/>
              <a:t>2. </a:t>
            </a:r>
            <a:r>
              <a:rPr lang="en-GB" dirty="0" smtClean="0"/>
              <a:t>Entering the Early Access Program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28" y="1520516"/>
            <a:ext cx="5515242" cy="26183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29589" y="3922295"/>
            <a:ext cx="73272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5568" y="2021305"/>
            <a:ext cx="3958390" cy="60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763" y="4660912"/>
            <a:ext cx="5204911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130" y="1332335"/>
            <a:ext cx="4873765" cy="4967675"/>
          </a:xfrm>
        </p:spPr>
        <p:txBody>
          <a:bodyPr>
            <a:normAutofit/>
          </a:bodyPr>
          <a:lstStyle/>
          <a:p>
            <a:r>
              <a:rPr lang="en-GB" dirty="0" smtClean="0"/>
              <a:t>You can now see a list of eligible devices and those which are assigned to the beta</a:t>
            </a:r>
          </a:p>
          <a:p>
            <a:r>
              <a:rPr lang="en-GB" dirty="0" smtClean="0"/>
              <a:t>To </a:t>
            </a:r>
            <a:r>
              <a:rPr lang="en-GB" dirty="0" smtClean="0"/>
              <a:t>assign a device to the beta, click on it and then click on </a:t>
            </a:r>
          </a:p>
          <a:p>
            <a:r>
              <a:rPr lang="en-GB" dirty="0" smtClean="0"/>
              <a:t>When you are finished, click on </a:t>
            </a:r>
            <a:r>
              <a:rPr lang="en-GB" b="1" i="1" dirty="0" smtClean="0"/>
              <a:t>Save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95" y="3031623"/>
            <a:ext cx="558800" cy="495300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>
            <a:norm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Manage devices and confirm deployment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10" y="1112477"/>
            <a:ext cx="6304104" cy="38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Manage devices and confirm deployment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Endpoint components are  updated on assigned endpoints, you will be prompted to restart the endpoint to finish the update</a:t>
            </a:r>
          </a:p>
          <a:p>
            <a:r>
              <a:rPr lang="en-GB" dirty="0" smtClean="0"/>
              <a:t>Once restarted, you can confirm a successful update by clicking the </a:t>
            </a:r>
            <a:r>
              <a:rPr lang="en-GB" b="1" i="1" dirty="0" smtClean="0"/>
              <a:t>Sophos Agent Icon </a:t>
            </a:r>
            <a:r>
              <a:rPr lang="en-GB" dirty="0" smtClean="0"/>
              <a:t>in the system tray and clicking the </a:t>
            </a:r>
            <a:r>
              <a:rPr lang="en-GB" b="1" i="1" dirty="0" smtClean="0"/>
              <a:t>About </a:t>
            </a:r>
            <a:r>
              <a:rPr lang="en-GB" dirty="0" smtClean="0"/>
              <a:t>link in the bottom right hand corner</a:t>
            </a:r>
            <a:endParaRPr lang="en-GB" b="1" i="1" dirty="0" smtClean="0"/>
          </a:p>
          <a:p>
            <a:r>
              <a:rPr lang="en-GB" dirty="0" smtClean="0"/>
              <a:t>You should see the Core Agent is now running the </a:t>
            </a:r>
            <a:r>
              <a:rPr lang="en-GB" dirty="0" smtClean="0"/>
              <a:t>2.1.1 </a:t>
            </a:r>
            <a:r>
              <a:rPr lang="en-GB" dirty="0" smtClean="0"/>
              <a:t>Beta version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24" y="1389323"/>
            <a:ext cx="2737709" cy="1947161"/>
          </a:xfrm>
          <a:prstGeom prst="rect">
            <a:avLst/>
          </a:prstGeom>
        </p:spPr>
      </p:pic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96" y="2809616"/>
            <a:ext cx="3118218" cy="327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5726075" y="4533485"/>
            <a:ext cx="3730746" cy="832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phos">
  <a:themeElements>
    <a:clrScheme name="Sophos Color Palette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EB8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phos">
  <a:themeElements>
    <a:clrScheme name="Sophos Color Palette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EB8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25601</TotalTime>
  <Words>598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Franklin Gothic Demi</vt:lpstr>
      <vt:lpstr>LucidaGrande</vt:lpstr>
      <vt:lpstr>Wingdings</vt:lpstr>
      <vt:lpstr>Sophos</vt:lpstr>
      <vt:lpstr>1_Sophos</vt:lpstr>
      <vt:lpstr>Sophos Endpoint Detection and Response Early Access Program</vt:lpstr>
      <vt:lpstr>Summary</vt:lpstr>
      <vt:lpstr>1. Prepare devices</vt:lpstr>
      <vt:lpstr>2. Entering the Early Access Program</vt:lpstr>
      <vt:lpstr>2. Entering the Early Access Program</vt:lpstr>
      <vt:lpstr>2. Entering the Early Access Program</vt:lpstr>
      <vt:lpstr>2. Entering the Early Access Program</vt:lpstr>
      <vt:lpstr>3. Manage devices and confirm deployment</vt:lpstr>
      <vt:lpstr>3. Manage devices and confirm deployment</vt:lpstr>
      <vt:lpstr>Known Issues and Important Info</vt:lpstr>
      <vt:lpstr>Next steps - join the Intercept X Early Access Preview community</vt:lpstr>
      <vt:lpstr>Need to provide feedback now?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HitmanPro.Alert: License</dc:title>
  <dc:creator>Jonathan Giffard</dc:creator>
  <cp:lastModifiedBy>Kevin Kingston</cp:lastModifiedBy>
  <cp:revision>1038</cp:revision>
  <cp:lastPrinted>2016-03-23T18:25:27Z</cp:lastPrinted>
  <dcterms:created xsi:type="dcterms:W3CDTF">2016-02-25T00:56:08Z</dcterms:created>
  <dcterms:modified xsi:type="dcterms:W3CDTF">2018-09-16T17:14:35Z</dcterms:modified>
</cp:coreProperties>
</file>