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1"/>
  </p:sldMasterIdLst>
  <p:notesMasterIdLst>
    <p:notesMasterId r:id="rId17"/>
  </p:notesMasterIdLst>
  <p:sldIdLst>
    <p:sldId id="519" r:id="rId2"/>
    <p:sldId id="784" r:id="rId3"/>
    <p:sldId id="785" r:id="rId4"/>
    <p:sldId id="770" r:id="rId5"/>
    <p:sldId id="771" r:id="rId6"/>
    <p:sldId id="783" r:id="rId7"/>
    <p:sldId id="773" r:id="rId8"/>
    <p:sldId id="775" r:id="rId9"/>
    <p:sldId id="774" r:id="rId10"/>
    <p:sldId id="776" r:id="rId11"/>
    <p:sldId id="777" r:id="rId12"/>
    <p:sldId id="780" r:id="rId13"/>
    <p:sldId id="769" r:id="rId14"/>
    <p:sldId id="786" r:id="rId15"/>
    <p:sldId id="7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B5"/>
    <a:srgbClr val="003D7A"/>
    <a:srgbClr val="FF8300"/>
    <a:srgbClr val="00FF83"/>
    <a:srgbClr val="0090DD"/>
    <a:srgbClr val="005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7" autoAdjust="0"/>
    <p:restoredTop sz="94118" autoAdjust="0"/>
  </p:normalViewPr>
  <p:slideViewPr>
    <p:cSldViewPr>
      <p:cViewPr varScale="1">
        <p:scale>
          <a:sx n="138" d="100"/>
          <a:sy n="138" d="100"/>
        </p:scale>
        <p:origin x="60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DABA3-FDBF-42AB-A358-F10DFDE08F81}" type="datetimeFigureOut">
              <a:rPr lang="en-US" smtClean="0"/>
              <a:t>7/11/17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DE944-6CEA-4780-A1CC-AC2E6B73C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2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B49D4-7C2E-4626-BC60-EBB68E138BA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2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 audience understanding of</a:t>
            </a:r>
            <a:r>
              <a:rPr lang="en-US" baseline="0" dirty="0"/>
              <a:t> ML – if weak talk to section 1, if not jump to 2</a:t>
            </a:r>
          </a:p>
          <a:p>
            <a:endParaRPr lang="en-GB" baseline="0" dirty="0"/>
          </a:p>
          <a:p>
            <a:r>
              <a:rPr lang="en-GB" baseline="0" dirty="0"/>
              <a:t>1:</a:t>
            </a:r>
          </a:p>
          <a:p>
            <a:r>
              <a:rPr lang="en-US" dirty="0"/>
              <a:t>Machine learning is the science of getting computers to act without being explicitly programmed. </a:t>
            </a:r>
          </a:p>
          <a:p>
            <a:r>
              <a:rPr lang="en-US" dirty="0"/>
              <a:t>Artificial Intelligence that leverages pattern recognition, machines can learn from inputs and make predictions on data as opposed to static algorithms.</a:t>
            </a:r>
          </a:p>
          <a:p>
            <a:r>
              <a:rPr lang="en-US" dirty="0"/>
              <a:t>Resulting in the ability to make real-time data driven predictions or decisions through building a model from comprehensive real-time input.</a:t>
            </a:r>
          </a:p>
          <a:p>
            <a:r>
              <a:rPr lang="en-US" dirty="0"/>
              <a:t>How does this apply to Security?</a:t>
            </a:r>
          </a:p>
          <a:p>
            <a:pPr lvl="1"/>
            <a:r>
              <a:rPr lang="en-US" dirty="0"/>
              <a:t>Higher detection &amp; prevention</a:t>
            </a:r>
          </a:p>
          <a:p>
            <a:pPr lvl="1"/>
            <a:r>
              <a:rPr lang="en-US" dirty="0"/>
              <a:t>Faster performance</a:t>
            </a:r>
          </a:p>
          <a:p>
            <a:endParaRPr lang="en-GB" baseline="0" dirty="0"/>
          </a:p>
          <a:p>
            <a:r>
              <a:rPr lang="en-GB" baseline="0" dirty="0"/>
              <a:t>2:</a:t>
            </a:r>
          </a:p>
          <a:p>
            <a:r>
              <a:rPr lang="en-GB" dirty="0"/>
              <a:t>Machine Learning, Neural Networks and AI; is it really just the math?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 – it’s about teaching the </a:t>
            </a:r>
            <a:r>
              <a:rPr lang="en-GB" i="1" dirty="0"/>
              <a:t>right</a:t>
            </a:r>
            <a:r>
              <a:rPr lang="en-GB" dirty="0"/>
              <a:t> ML systems with the </a:t>
            </a:r>
            <a:r>
              <a:rPr lang="en-GB" i="1" dirty="0"/>
              <a:t>right</a:t>
            </a:r>
            <a:r>
              <a:rPr lang="en-GB" dirty="0"/>
              <a:t> data (features)...</a:t>
            </a:r>
          </a:p>
          <a:p>
            <a:pPr marL="0" indent="0">
              <a:buNone/>
            </a:pPr>
            <a:r>
              <a:rPr lang="en-GB" dirty="0"/>
              <a:t>    …and creating systems that can go beyond features themselves</a:t>
            </a:r>
          </a:p>
          <a:p>
            <a:pPr lvl="1">
              <a:defRPr/>
            </a:pPr>
            <a:r>
              <a:rPr lang="en-GB" dirty="0"/>
              <a:t>Patented Deep Learning neural networks t</a:t>
            </a:r>
            <a:r>
              <a:rPr lang="en-US" dirty="0"/>
              <a:t>rained on 50+ million samples (and counting)</a:t>
            </a:r>
          </a:p>
          <a:p>
            <a:pPr lvl="1">
              <a:defRPr/>
            </a:pPr>
            <a:r>
              <a:rPr lang="en-US" dirty="0"/>
              <a:t>Which can also </a:t>
            </a:r>
            <a:r>
              <a:rPr lang="en-US" i="1" dirty="0"/>
              <a:t>automatically</a:t>
            </a:r>
            <a:r>
              <a:rPr lang="en-US" dirty="0"/>
              <a:t> </a:t>
            </a:r>
            <a:r>
              <a:rPr lang="en-US" i="1" dirty="0"/>
              <a:t>learn</a:t>
            </a:r>
            <a:r>
              <a:rPr lang="en-US" dirty="0"/>
              <a:t> to extract the features that provide optimal detection</a:t>
            </a:r>
          </a:p>
          <a:p>
            <a:pPr lvl="1"/>
            <a:r>
              <a:rPr lang="en-US" dirty="0"/>
              <a:t>Created by the data scientists at Invincea with DARPA driven technology</a:t>
            </a:r>
          </a:p>
          <a:p>
            <a:pPr lvl="1"/>
            <a:r>
              <a:rPr lang="en-US" dirty="0"/>
              <a:t>Detects and stops threats within 20 milliseconds</a:t>
            </a:r>
          </a:p>
          <a:p>
            <a:pPr lvl="1"/>
            <a:r>
              <a:rPr lang="en-US" dirty="0"/>
              <a:t>Low footprint and infrequent model updates (once every ~50 days)</a:t>
            </a:r>
          </a:p>
          <a:p>
            <a:pPr lvl="1"/>
            <a:r>
              <a:rPr lang="en-GB" dirty="0"/>
              <a:t>With the right SNR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By adding </a:t>
            </a:r>
            <a:r>
              <a:rPr lang="en-US" dirty="0" err="1"/>
              <a:t>Invincea’s</a:t>
            </a:r>
            <a:r>
              <a:rPr lang="en-US" dirty="0"/>
              <a:t> world-class pre-execution machine learning, with Sophos’ post-execution exploit protection, Ransomware behavior detection and analytics features we will have the most complete endpoint offering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1568C-0C5A-4C3F-AF68-30468335CB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8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gradFill flip="none" rotWithShape="1"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47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4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use sparing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7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63" y="2867179"/>
            <a:ext cx="3455074" cy="11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6192"/>
          </a:xfrm>
        </p:spPr>
        <p:txBody>
          <a:bodyPr anchor="ctr">
            <a:normAutofit/>
          </a:bodyPr>
          <a:lstStyle>
            <a:lvl1pPr algn="l" defTabSz="1219140" rtl="0" eaLnBrk="1" latinLnBrk="0" hangingPunct="1">
              <a:spcBef>
                <a:spcPts val="800"/>
              </a:spcBef>
              <a:buNone/>
              <a:defRPr lang="en-US" sz="48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2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96982" y="1441005"/>
            <a:ext cx="5318567" cy="48521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6241177" y="1449146"/>
            <a:ext cx="5372839" cy="48440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6192"/>
          </a:xfrm>
        </p:spPr>
        <p:txBody>
          <a:bodyPr anchor="t">
            <a:normAutofit/>
          </a:bodyPr>
          <a:lstStyle>
            <a:lvl1pPr algn="l" defTabSz="1219170" rtl="0" eaLnBrk="1" latinLnBrk="0" hangingPunct="1">
              <a:spcBef>
                <a:spcPts val="800"/>
              </a:spcBef>
              <a:buNone/>
              <a:defRPr lang="en-US" sz="48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74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22" y="1856079"/>
            <a:ext cx="11371900" cy="184122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39822" y="4206101"/>
            <a:ext cx="11371900" cy="184122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7"/>
          </p:nvPr>
        </p:nvSpPr>
        <p:spPr>
          <a:xfrm>
            <a:off x="439819" y="1567764"/>
            <a:ext cx="11369981" cy="248077"/>
          </a:xfrm>
          <a:solidFill>
            <a:srgbClr val="0095D8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+mj-lt"/>
              </a:defRPr>
            </a:lvl1pPr>
            <a:lvl2pPr marL="552284" indent="0">
              <a:buNone/>
              <a:defRPr sz="2400" b="1"/>
            </a:lvl2pPr>
            <a:lvl3pPr marL="1104567" indent="0">
              <a:buNone/>
              <a:defRPr sz="2100" b="1"/>
            </a:lvl3pPr>
            <a:lvl4pPr marL="1656852" indent="0">
              <a:buNone/>
              <a:defRPr sz="1900" b="1"/>
            </a:lvl4pPr>
            <a:lvl5pPr marL="2209135" indent="0">
              <a:buNone/>
              <a:defRPr sz="1900" b="1"/>
            </a:lvl5pPr>
            <a:lvl6pPr marL="2761419" indent="0">
              <a:buNone/>
              <a:defRPr sz="1900" b="1"/>
            </a:lvl6pPr>
            <a:lvl7pPr marL="3313702" indent="0">
              <a:buNone/>
              <a:defRPr sz="1900" b="1"/>
            </a:lvl7pPr>
            <a:lvl8pPr marL="3865986" indent="0">
              <a:buNone/>
              <a:defRPr sz="1900" b="1"/>
            </a:lvl8pPr>
            <a:lvl9pPr marL="4418271" indent="0">
              <a:buNone/>
              <a:defRPr sz="1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0"/>
          </p:nvPr>
        </p:nvSpPr>
        <p:spPr>
          <a:xfrm>
            <a:off x="439819" y="3917204"/>
            <a:ext cx="11369981" cy="248077"/>
          </a:xfrm>
          <a:solidFill>
            <a:srgbClr val="0095D8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+mj-lt"/>
              </a:defRPr>
            </a:lvl1pPr>
            <a:lvl2pPr marL="552284" indent="0">
              <a:buNone/>
              <a:defRPr sz="2400" b="1"/>
            </a:lvl2pPr>
            <a:lvl3pPr marL="1104567" indent="0">
              <a:buNone/>
              <a:defRPr sz="2100" b="1"/>
            </a:lvl3pPr>
            <a:lvl4pPr marL="1656852" indent="0">
              <a:buNone/>
              <a:defRPr sz="1900" b="1"/>
            </a:lvl4pPr>
            <a:lvl5pPr marL="2209135" indent="0">
              <a:buNone/>
              <a:defRPr sz="1900" b="1"/>
            </a:lvl5pPr>
            <a:lvl6pPr marL="2761419" indent="0">
              <a:buNone/>
              <a:defRPr sz="1900" b="1"/>
            </a:lvl6pPr>
            <a:lvl7pPr marL="3313702" indent="0">
              <a:buNone/>
              <a:defRPr sz="1900" b="1"/>
            </a:lvl7pPr>
            <a:lvl8pPr marL="3865986" indent="0">
              <a:buNone/>
              <a:defRPr sz="1900" b="1"/>
            </a:lvl8pPr>
            <a:lvl9pPr marL="4418271" indent="0">
              <a:buNone/>
              <a:defRPr sz="1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6192"/>
          </a:xfrm>
          <a:prstGeom prst="rect">
            <a:avLst/>
          </a:prstGeom>
        </p:spPr>
        <p:txBody>
          <a:bodyPr vert="horz" lIns="121917" tIns="60958" rIns="121917" bIns="6095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145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512763"/>
          </a:xfrm>
        </p:spPr>
        <p:txBody>
          <a:bodyPr anchor="ctr">
            <a:normAutofit/>
          </a:bodyPr>
          <a:lstStyle>
            <a:lvl1pPr algn="l" defTabSz="914377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421100"/>
            <a:ext cx="10972800" cy="4831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800100"/>
            <a:ext cx="10989733" cy="406400"/>
          </a:xfrm>
        </p:spPr>
        <p:txBody>
          <a:bodyPr/>
          <a:lstStyle>
            <a:lvl1pPr marL="0" indent="0">
              <a:buNone/>
              <a:defRPr sz="2000" b="1" i="1" baseline="0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242404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Shiel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61100" cy="6362700"/>
          </a:xfrm>
          <a:prstGeom prst="rect">
            <a:avLst/>
          </a:prstGeom>
          <a:effectLst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5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8164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532709"/>
            <a:ext cx="11301984" cy="476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1430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57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2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375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99013"/>
            <a:ext cx="12185004" cy="457200"/>
          </a:xfrm>
          <a:prstGeom prst="rect">
            <a:avLst/>
          </a:prstGeom>
          <a:solidFill>
            <a:schemeClr val="accent6"/>
          </a:solidFill>
          <a:effectLst>
            <a:innerShdw blurRad="63500" dist="635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9507" y="6478062"/>
            <a:ext cx="4536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7135" y="6478062"/>
            <a:ext cx="507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8245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96" r:id="rId2"/>
    <p:sldLayoutId id="2147483707" r:id="rId3"/>
    <p:sldLayoutId id="2147483697" r:id="rId4"/>
    <p:sldLayoutId id="2147483711" r:id="rId5"/>
    <p:sldLayoutId id="2147483708" r:id="rId6"/>
    <p:sldLayoutId id="2147483705" r:id="rId7"/>
    <p:sldLayoutId id="2147483712" r:id="rId8"/>
    <p:sldLayoutId id="2147483706" r:id="rId9"/>
    <p:sldLayoutId id="2147483713" r:id="rId10"/>
    <p:sldLayoutId id="2147483701" r:id="rId11"/>
    <p:sldLayoutId id="2147483710" r:id="rId12"/>
    <p:sldLayoutId id="2147483709" r:id="rId13"/>
    <p:sldLayoutId id="2147483703" r:id="rId14"/>
    <p:sldLayoutId id="2147483730" r:id="rId15"/>
    <p:sldLayoutId id="2147483732" r:id="rId16"/>
    <p:sldLayoutId id="2147483733" r:id="rId17"/>
    <p:sldLayoutId id="214748373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10000"/>
        <a:buFont typeface="Arial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75000"/>
        <a:buFont typeface="Courier New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LucidaGrande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tiff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/>
          <a:stretch/>
        </p:blipFill>
        <p:spPr>
          <a:xfrm>
            <a:off x="0" y="15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905000"/>
            <a:ext cx="6324600" cy="2387600"/>
          </a:xfrm>
        </p:spPr>
        <p:txBody>
          <a:bodyPr>
            <a:noAutofit/>
          </a:bodyPr>
          <a:lstStyle/>
          <a:p>
            <a:r>
              <a:rPr lang="en-GB" sz="6000" dirty="0"/>
              <a:t>Intercept X </a:t>
            </a:r>
            <a:br>
              <a:rPr lang="en-GB" sz="6000" dirty="0"/>
            </a:br>
            <a:r>
              <a:rPr lang="en-GB" sz="6000" dirty="0"/>
              <a:t>Early Access Program July 2017</a:t>
            </a:r>
            <a:endParaRPr lang="en-GB" sz="11500" i="1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1963" y="6190615"/>
            <a:ext cx="5376862" cy="41148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1961" y="5029200"/>
            <a:ext cx="10863964" cy="87749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Karl Ackerman</a:t>
            </a:r>
          </a:p>
          <a:p>
            <a:r>
              <a:rPr lang="en-US" dirty="0">
                <a:solidFill>
                  <a:schemeClr val="bg1"/>
                </a:solidFill>
              </a:rPr>
              <a:t>Principal Product Manager – Endpoint Security Group</a:t>
            </a:r>
          </a:p>
        </p:txBody>
      </p:sp>
    </p:spTree>
    <p:extLst>
      <p:ext uri="{BB962C8B-B14F-4D97-AF65-F5344CB8AC3E}">
        <p14:creationId xmlns:p14="http://schemas.microsoft.com/office/powerpoint/2010/main" val="8250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Process Protection – Registry Protection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20130" y="1332335"/>
            <a:ext cx="5675870" cy="4967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u="sng" dirty="0">
                <a:solidFill>
                  <a:schemeClr val="accent3"/>
                </a:solidFill>
              </a:rPr>
              <a:t>Modification</a:t>
            </a:r>
            <a:r>
              <a:rPr lang="en-US" dirty="0"/>
              <a:t> of Registry to run arbitrary code</a:t>
            </a:r>
          </a:p>
          <a:p>
            <a:pPr lvl="1"/>
            <a:r>
              <a:rPr lang="en-US" dirty="0"/>
              <a:t>Uses legitimate </a:t>
            </a:r>
            <a:r>
              <a:rPr lang="en-US" u="sng" dirty="0">
                <a:solidFill>
                  <a:schemeClr val="accent3"/>
                </a:solidFill>
              </a:rPr>
              <a:t>registry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options to launch code</a:t>
            </a:r>
          </a:p>
          <a:p>
            <a:pPr lvl="1"/>
            <a:r>
              <a:rPr lang="en-US" dirty="0"/>
              <a:t>Application Verifier registry option</a:t>
            </a:r>
          </a:p>
          <a:p>
            <a:pPr lvl="1"/>
            <a:r>
              <a:rPr lang="en-US" dirty="0"/>
              <a:t>Sticky key attack (Old </a:t>
            </a:r>
            <a:r>
              <a:rPr lang="en-US" dirty="0" smtClean="0"/>
              <a:t>school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Often used to </a:t>
            </a:r>
            <a:r>
              <a:rPr lang="en-US" u="sng" dirty="0">
                <a:solidFill>
                  <a:schemeClr val="accent3"/>
                </a:solidFill>
              </a:rPr>
              <a:t>establish </a:t>
            </a:r>
            <a:r>
              <a:rPr lang="en-US" u="sng" dirty="0" smtClean="0">
                <a:solidFill>
                  <a:schemeClr val="accent3"/>
                </a:solidFill>
              </a:rPr>
              <a:t>persistence</a:t>
            </a:r>
            <a:endParaRPr lang="en-US" u="sng" dirty="0">
              <a:solidFill>
                <a:schemeClr val="accent3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/>
              <a:t>Well documented and easy to use</a:t>
            </a:r>
          </a:p>
          <a:p>
            <a:pPr lvl="1"/>
            <a:r>
              <a:rPr lang="en-US" dirty="0"/>
              <a:t>Simple registry modifications are easily deployed on compromised machines</a:t>
            </a:r>
          </a:p>
          <a:p>
            <a:pPr lvl="1"/>
            <a:r>
              <a:rPr lang="en-US" dirty="0"/>
              <a:t>Tools to make it even easier are online</a:t>
            </a:r>
          </a:p>
          <a:p>
            <a:pPr marL="0" indent="0">
              <a:buFont typeface="Arial"/>
              <a:buNone/>
            </a:pPr>
            <a:r>
              <a:rPr lang="en-US" dirty="0"/>
              <a:t>Target the technique not the tools</a:t>
            </a:r>
          </a:p>
          <a:p>
            <a:pPr lvl="1"/>
            <a:r>
              <a:rPr lang="en-US" dirty="0"/>
              <a:t>Prevent arbitrary code launch via common registry modification </a:t>
            </a: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4" name="AutoShape 2" descr="Image result for doubleagent vulnera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Image result for doubleagent vulner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03058"/>
            <a:ext cx="4543390" cy="30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ticky key h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8763000" y="1"/>
            <a:ext cx="3429000" cy="4572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smtClean="0"/>
              <a:t>Phase I - Active Adversary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31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Process Protection – Process Lockdown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20130" y="1332335"/>
            <a:ext cx="5675870" cy="4967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Adversary uses </a:t>
            </a:r>
            <a:r>
              <a:rPr lang="en-US" u="sng" dirty="0">
                <a:solidFill>
                  <a:schemeClr val="accent3"/>
                </a:solidFill>
              </a:rPr>
              <a:t>legitimate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capabilities for malicious intent</a:t>
            </a:r>
          </a:p>
          <a:p>
            <a:pPr lvl="1"/>
            <a:r>
              <a:rPr lang="en-US" u="sng" dirty="0">
                <a:solidFill>
                  <a:schemeClr val="accent3"/>
                </a:solidFill>
              </a:rPr>
              <a:t>NO MALWARE </a:t>
            </a:r>
            <a:r>
              <a:rPr lang="en-US" dirty="0"/>
              <a:t>needed  in the attack </a:t>
            </a:r>
          </a:p>
          <a:p>
            <a:pPr lvl="1"/>
            <a:r>
              <a:rPr lang="en-US" dirty="0" smtClean="0"/>
              <a:t>“Live </a:t>
            </a:r>
            <a:r>
              <a:rPr lang="en-US" dirty="0"/>
              <a:t>off the </a:t>
            </a:r>
            <a:r>
              <a:rPr lang="en-US" dirty="0" smtClean="0"/>
              <a:t>land” </a:t>
            </a:r>
            <a:r>
              <a:rPr lang="en-US" dirty="0"/>
              <a:t>attacks </a:t>
            </a:r>
            <a:r>
              <a:rPr lang="en-US" u="sng" dirty="0">
                <a:solidFill>
                  <a:schemeClr val="accent3"/>
                </a:solidFill>
              </a:rPr>
              <a:t>leverage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existing system features</a:t>
            </a:r>
          </a:p>
          <a:p>
            <a:pPr marL="0" indent="0">
              <a:buFont typeface="Arial"/>
              <a:buNone/>
            </a:pPr>
            <a:r>
              <a:rPr lang="en-US" dirty="0"/>
              <a:t>Commonly used on locked down systems</a:t>
            </a:r>
          </a:p>
          <a:p>
            <a:pPr lvl="1"/>
            <a:r>
              <a:rPr lang="en-US" dirty="0"/>
              <a:t>Extremely common </a:t>
            </a:r>
            <a:r>
              <a:rPr lang="en-US" dirty="0" smtClean="0"/>
              <a:t>(i.e., Enable Macros,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Trick user to allow risky behavior</a:t>
            </a:r>
          </a:p>
          <a:p>
            <a:pPr lvl="1"/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Target the known malicious behaviors </a:t>
            </a:r>
          </a:p>
          <a:p>
            <a:pPr lvl="1"/>
            <a:r>
              <a:rPr lang="en-US" dirty="0"/>
              <a:t>Extending an existing feature in intercept X</a:t>
            </a:r>
          </a:p>
          <a:p>
            <a:pPr lvl="1"/>
            <a:r>
              <a:rPr lang="en-US" dirty="0"/>
              <a:t>Prevent malicious launch of </a:t>
            </a:r>
            <a:r>
              <a:rPr lang="en-US" dirty="0" err="1"/>
              <a:t>powershell</a:t>
            </a:r>
            <a:r>
              <a:rPr lang="en-US" dirty="0"/>
              <a:t> from browser</a:t>
            </a:r>
          </a:p>
          <a:p>
            <a:pPr lvl="1"/>
            <a:r>
              <a:rPr lang="en-US" dirty="0"/>
              <a:t>Enforce browser lockdown feature to HTML applications run through the browser</a:t>
            </a:r>
          </a:p>
        </p:txBody>
      </p:sp>
      <p:pic>
        <p:nvPicPr>
          <p:cNvPr id="6146" name="Picture 2" descr="Image result for process lock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06980"/>
            <a:ext cx="4191000" cy="5002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8763000" y="1"/>
            <a:ext cx="3429000" cy="4572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smtClean="0"/>
              <a:t>Phase I - Active Adversary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31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0408" y="3749872"/>
            <a:ext cx="23306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Deep Learning Detection Engine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40374" y="1512344"/>
            <a:ext cx="87601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Created by the data scientists at Invincea with </a:t>
            </a:r>
            <a:r>
              <a:rPr lang="en-US" sz="2600" u="sng" dirty="0">
                <a:solidFill>
                  <a:schemeClr val="accent3"/>
                </a:solidFill>
              </a:rPr>
              <a:t>DARPA</a:t>
            </a:r>
            <a:r>
              <a:rPr lang="en-US" sz="2600" dirty="0">
                <a:solidFill>
                  <a:schemeClr val="accent3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driven technology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u="sng" dirty="0">
                <a:solidFill>
                  <a:schemeClr val="accent3"/>
                </a:solidFill>
              </a:rPr>
              <a:t>Patented Deep Learning</a:t>
            </a:r>
            <a:r>
              <a:rPr lang="en-GB" sz="2600" dirty="0">
                <a:solidFill>
                  <a:schemeClr val="bg1"/>
                </a:solidFill>
              </a:rPr>
              <a:t> neural networks t</a:t>
            </a:r>
            <a:r>
              <a:rPr lang="en-US" sz="2600" dirty="0">
                <a:solidFill>
                  <a:schemeClr val="bg1"/>
                </a:solidFill>
              </a:rPr>
              <a:t>rained on 50+ million samples (and counting)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which can also automatically learn to extract the </a:t>
            </a:r>
            <a:r>
              <a:rPr lang="en-US" sz="2600" dirty="0" smtClean="0">
                <a:solidFill>
                  <a:schemeClr val="bg1"/>
                </a:solidFill>
              </a:rPr>
              <a:t>features </a:t>
            </a:r>
            <a:r>
              <a:rPr lang="en-US" sz="2600" dirty="0">
                <a:solidFill>
                  <a:schemeClr val="bg1"/>
                </a:solidFill>
              </a:rPr>
              <a:t>that provide optimal detection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Stops unknown malware </a:t>
            </a:r>
            <a:r>
              <a:rPr lang="en-US" sz="2600" u="sng" dirty="0">
                <a:solidFill>
                  <a:schemeClr val="accent3"/>
                </a:solidFill>
              </a:rPr>
              <a:t>without signatures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Some of the </a:t>
            </a:r>
            <a:r>
              <a:rPr lang="en-US" sz="2600" u="sng" dirty="0">
                <a:solidFill>
                  <a:schemeClr val="accent3"/>
                </a:solidFill>
              </a:rPr>
              <a:t>highest performance</a:t>
            </a:r>
            <a:r>
              <a:rPr lang="en-US" sz="2600" dirty="0">
                <a:solidFill>
                  <a:schemeClr val="bg1"/>
                </a:solidFill>
              </a:rPr>
              <a:t> scores ever seen in third party testing with </a:t>
            </a:r>
            <a:r>
              <a:rPr lang="en-US" sz="2600" u="sng" dirty="0">
                <a:solidFill>
                  <a:schemeClr val="accent3"/>
                </a:solidFill>
              </a:rPr>
              <a:t>lowest FP’s </a:t>
            </a:r>
            <a:r>
              <a:rPr lang="en-US" sz="2600" dirty="0">
                <a:solidFill>
                  <a:schemeClr val="bg1"/>
                </a:solidFill>
              </a:rPr>
              <a:t>in class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Detects and stops threats within 20 milliseconds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8169" y="1888571"/>
            <a:ext cx="1848726" cy="1809833"/>
            <a:chOff x="1331321" y="2410695"/>
            <a:chExt cx="1848726" cy="1809833"/>
          </a:xfrm>
        </p:grpSpPr>
        <p:grpSp>
          <p:nvGrpSpPr>
            <p:cNvPr id="12" name="Group 11"/>
            <p:cNvGrpSpPr/>
            <p:nvPr/>
          </p:nvGrpSpPr>
          <p:grpSpPr>
            <a:xfrm>
              <a:off x="1331321" y="2410695"/>
              <a:ext cx="1848726" cy="1809833"/>
              <a:chOff x="1026519" y="2362283"/>
              <a:chExt cx="1581150" cy="15811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6519" y="2362283"/>
                <a:ext cx="1581150" cy="1581150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1371600" y="2689412"/>
                <a:ext cx="913566" cy="10523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0264" y="2649071"/>
              <a:ext cx="1387894" cy="1300238"/>
            </a:xfrm>
            <a:prstGeom prst="ellipse">
              <a:avLst/>
            </a:prstGeom>
          </p:spPr>
        </p:pic>
      </p:grpSp>
      <p:sp>
        <p:nvSpPr>
          <p:cNvPr id="8" name="Oval 7"/>
          <p:cNvSpPr/>
          <p:nvPr/>
        </p:nvSpPr>
        <p:spPr>
          <a:xfrm>
            <a:off x="907112" y="2140657"/>
            <a:ext cx="1320800" cy="13093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899" y="2211545"/>
            <a:ext cx="1177264" cy="1163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Invincea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en-US" dirty="0">
                <a:solidFill>
                  <a:schemeClr val="bg1"/>
                </a:solidFill>
              </a:rPr>
              <a:t> Machine Learning Experts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8763000" y="1"/>
            <a:ext cx="3429000" cy="4572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Phase II </a:t>
            </a:r>
            <a:r>
              <a:rPr lang="mr-IN" sz="2400" dirty="0" smtClean="0"/>
              <a:t>–</a:t>
            </a:r>
            <a:r>
              <a:rPr lang="en-US" sz="2400" dirty="0" smtClean="0"/>
              <a:t> Deep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32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0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9" y="-87350"/>
            <a:ext cx="11301984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Early Access </a:t>
            </a:r>
            <a:r>
              <a:rPr lang="en-US" dirty="0" smtClean="0">
                <a:solidFill>
                  <a:schemeClr val="bg1"/>
                </a:solidFill>
              </a:rPr>
              <a:t>Program Feature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77135" y="6340475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3930" y="873477"/>
            <a:ext cx="5523470" cy="548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Phase I </a:t>
            </a:r>
            <a:r>
              <a:rPr lang="en-US" sz="3200" dirty="0"/>
              <a:t>- Active </a:t>
            </a:r>
            <a:r>
              <a:rPr lang="en-US" sz="3200" dirty="0" smtClean="0"/>
              <a:t>Adversary</a:t>
            </a:r>
            <a:endParaRPr lang="en-US" sz="32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992026" y="893110"/>
            <a:ext cx="5675870" cy="5088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smtClean="0"/>
              <a:t>Phase II </a:t>
            </a:r>
            <a:r>
              <a:rPr lang="en-US" sz="3200" dirty="0"/>
              <a:t>– Deep </a:t>
            </a:r>
            <a:r>
              <a:rPr lang="en-US" sz="3200" dirty="0" smtClean="0"/>
              <a:t>Learning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867400" y="1585525"/>
            <a:ext cx="0" cy="48914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94649" y="1551478"/>
            <a:ext cx="5294870" cy="4925522"/>
          </a:xfrm>
          <a:prstGeom prst="roundRect">
            <a:avLst/>
          </a:prstGeom>
          <a:solidFill>
            <a:schemeClr val="accent6">
              <a:alpha val="0"/>
            </a:schemeClr>
          </a:solidFill>
          <a:ln w="635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8000">
                  <a:schemeClr val="accent1">
                    <a:lumMod val="0"/>
                    <a:lumOff val="10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  <a:effectLst>
            <a:glow rad="355600">
              <a:schemeClr val="accent1">
                <a:alpha val="48000"/>
              </a:schemeClr>
            </a:glow>
            <a:outerShdw blurRad="50800" dist="50800" dir="5400000" sx="103000" sy="103000" algn="ctr" rotWithShape="0">
              <a:srgbClr val="000000"/>
            </a:outerShdw>
            <a:reflection endPos="0" dist="5969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400" b="1" dirty="0"/>
              <a:t>Credential </a:t>
            </a:r>
            <a:r>
              <a:rPr lang="en-GB" sz="2400" b="1" dirty="0" smtClean="0"/>
              <a:t>Theft Protection</a:t>
            </a:r>
            <a:endParaRPr lang="en-US" sz="2400" dirty="0"/>
          </a:p>
          <a:p>
            <a:pPr lvl="1"/>
            <a:r>
              <a:rPr lang="en-GB" sz="2400" b="1" dirty="0"/>
              <a:t>P</a:t>
            </a:r>
            <a:r>
              <a:rPr lang="en-GB" sz="2400" b="1" dirty="0" smtClean="0"/>
              <a:t>rocess Protection</a:t>
            </a:r>
            <a:endParaRPr lang="en-US" sz="2400" dirty="0"/>
          </a:p>
          <a:p>
            <a:pPr lvl="2"/>
            <a:r>
              <a:rPr lang="en-GB" sz="2000" dirty="0"/>
              <a:t>Code cave utilization</a:t>
            </a:r>
            <a:endParaRPr lang="en-US" sz="2000" dirty="0"/>
          </a:p>
          <a:p>
            <a:pPr lvl="2"/>
            <a:r>
              <a:rPr lang="en-GB" sz="2000" dirty="0"/>
              <a:t>Malicious process migration</a:t>
            </a:r>
            <a:endParaRPr lang="en-US" sz="2000" dirty="0"/>
          </a:p>
          <a:p>
            <a:pPr lvl="2"/>
            <a:r>
              <a:rPr lang="en-GB" sz="2000" dirty="0"/>
              <a:t>Process privilege escalation</a:t>
            </a:r>
            <a:endParaRPr lang="en-US" sz="2000" dirty="0"/>
          </a:p>
          <a:p>
            <a:pPr lvl="2"/>
            <a:r>
              <a:rPr lang="en-GB" sz="2000" dirty="0"/>
              <a:t>APC protection (Atom bombing)</a:t>
            </a:r>
            <a:endParaRPr lang="en-US" sz="2000" dirty="0"/>
          </a:p>
          <a:p>
            <a:pPr lvl="1"/>
            <a:r>
              <a:rPr lang="en-GB" sz="2400" b="1" dirty="0"/>
              <a:t>New </a:t>
            </a:r>
            <a:r>
              <a:rPr lang="en-GB" sz="2400" b="1" dirty="0" smtClean="0"/>
              <a:t>Registry Protections</a:t>
            </a:r>
            <a:endParaRPr lang="en-US" sz="2400" dirty="0"/>
          </a:p>
          <a:p>
            <a:pPr lvl="2"/>
            <a:r>
              <a:rPr lang="en-GB" sz="2000" dirty="0"/>
              <a:t>Sticky key protection</a:t>
            </a:r>
            <a:endParaRPr lang="en-US" sz="2000" dirty="0"/>
          </a:p>
          <a:p>
            <a:pPr lvl="2"/>
            <a:r>
              <a:rPr lang="en-GB" sz="2000" dirty="0"/>
              <a:t>Application verifier protection</a:t>
            </a:r>
            <a:endParaRPr lang="en-US" sz="2000" dirty="0"/>
          </a:p>
          <a:p>
            <a:pPr lvl="1"/>
            <a:r>
              <a:rPr lang="en-GB" sz="2400" b="1" dirty="0"/>
              <a:t>Improved </a:t>
            </a:r>
            <a:r>
              <a:rPr lang="en-GB" sz="2400" b="1" dirty="0" smtClean="0"/>
              <a:t>Process Lockdown</a:t>
            </a:r>
            <a:endParaRPr lang="en-US" sz="2400" dirty="0"/>
          </a:p>
          <a:p>
            <a:pPr lvl="2"/>
            <a:r>
              <a:rPr lang="en-GB" sz="2000" dirty="0"/>
              <a:t>Browser behaviour lockdown</a:t>
            </a:r>
            <a:endParaRPr lang="en-US" sz="2000" dirty="0"/>
          </a:p>
          <a:p>
            <a:pPr lvl="2"/>
            <a:r>
              <a:rPr lang="en-GB" sz="2000" dirty="0"/>
              <a:t>HTA application lockdown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6182526" y="1551478"/>
            <a:ext cx="5294870" cy="4925522"/>
          </a:xfrm>
          <a:prstGeom prst="roundRect">
            <a:avLst/>
          </a:prstGeom>
          <a:solidFill>
            <a:schemeClr val="accent6">
              <a:alpha val="0"/>
            </a:schemeClr>
          </a:solidFill>
          <a:ln w="635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8000">
                  <a:schemeClr val="accent1">
                    <a:lumMod val="0"/>
                    <a:lumOff val="10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  <a:effectLst>
            <a:glow rad="355600">
              <a:schemeClr val="accent1">
                <a:alpha val="48000"/>
              </a:schemeClr>
            </a:glow>
            <a:outerShdw blurRad="50800" dist="50800" dir="5400000" sx="103000" sy="103000" algn="ctr" rotWithShape="0">
              <a:srgbClr val="000000"/>
            </a:outerShdw>
            <a:reflection endPos="0" dist="5969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400" b="1" dirty="0"/>
              <a:t>Deep Learning Model</a:t>
            </a:r>
          </a:p>
          <a:p>
            <a:pPr lvl="2"/>
            <a:r>
              <a:rPr lang="en-GB" sz="2000" dirty="0"/>
              <a:t>Detect malicious and potentially unwanted executables</a:t>
            </a:r>
            <a:endParaRPr lang="en-US" sz="2000" dirty="0"/>
          </a:p>
          <a:p>
            <a:pPr lvl="1"/>
            <a:r>
              <a:rPr lang="en-US" sz="2400" b="1" dirty="0"/>
              <a:t>False </a:t>
            </a:r>
            <a:r>
              <a:rPr lang="en-US" sz="2400" b="1" dirty="0" smtClean="0"/>
              <a:t>Positive Mitigations</a:t>
            </a:r>
            <a:endParaRPr lang="en-US" sz="2400" dirty="0"/>
          </a:p>
          <a:p>
            <a:pPr lvl="2"/>
            <a:r>
              <a:rPr lang="en-US" sz="2000" dirty="0"/>
              <a:t>Whitelisting</a:t>
            </a:r>
          </a:p>
          <a:p>
            <a:pPr lvl="1"/>
            <a:r>
              <a:rPr lang="en-GB" sz="2400" b="1" dirty="0"/>
              <a:t>Directed </a:t>
            </a:r>
            <a:r>
              <a:rPr lang="en-GB" sz="2400" b="1" dirty="0" smtClean="0"/>
              <a:t>Clean-Up</a:t>
            </a:r>
            <a:endParaRPr lang="en-US" sz="2400" dirty="0"/>
          </a:p>
          <a:p>
            <a:pPr lvl="2"/>
            <a:r>
              <a:rPr lang="en-US" sz="2000" dirty="0"/>
              <a:t>Quarantine and restore </a:t>
            </a:r>
            <a:r>
              <a:rPr lang="en-US" sz="2000" dirty="0" smtClean="0"/>
              <a:t>capability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40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Code C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48" y="1719654"/>
            <a:ext cx="1397847" cy="138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Intercept </a:t>
            </a:r>
            <a:r>
              <a:rPr lang="en-US" dirty="0" smtClean="0">
                <a:solidFill>
                  <a:schemeClr val="bg1"/>
                </a:solidFill>
              </a:rPr>
              <a:t>X EAP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 Phase One:  Active Adversary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5791199" y="1332335"/>
            <a:ext cx="6400801" cy="552566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Active Adversary protections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lvl="1" indent="-284163">
              <a:lnSpc>
                <a:spcPct val="110000"/>
              </a:lnSpc>
              <a:buClr>
                <a:schemeClr val="tx1">
                  <a:lumMod val="20000"/>
                  <a:lumOff val="80000"/>
                </a:schemeClr>
              </a:buClr>
            </a:pPr>
            <a:r>
              <a:rPr lang="en-US" sz="2200" dirty="0"/>
              <a:t>Code Cave prevention</a:t>
            </a:r>
          </a:p>
          <a:p>
            <a:pPr marL="457200" lvl="1" indent="-284163">
              <a:lnSpc>
                <a:spcPct val="110000"/>
              </a:lnSpc>
              <a:buClr>
                <a:schemeClr val="tx1">
                  <a:lumMod val="20000"/>
                  <a:lumOff val="80000"/>
                </a:schemeClr>
              </a:buClr>
            </a:pPr>
            <a:r>
              <a:rPr lang="en-US" sz="2200" dirty="0"/>
              <a:t>Malicious Process Migration</a:t>
            </a:r>
          </a:p>
          <a:p>
            <a:pPr marL="457200" lvl="1" indent="-284163">
              <a:lnSpc>
                <a:spcPct val="110000"/>
              </a:lnSpc>
              <a:buClr>
                <a:schemeClr val="tx1">
                  <a:lumMod val="20000"/>
                  <a:lumOff val="80000"/>
                </a:schemeClr>
              </a:buClr>
            </a:pPr>
            <a:r>
              <a:rPr lang="en-US" sz="2200" dirty="0"/>
              <a:t>Process privilege escalation</a:t>
            </a:r>
          </a:p>
          <a:p>
            <a:pPr marL="457200" lvl="1" indent="-284163">
              <a:lnSpc>
                <a:spcPct val="110000"/>
              </a:lnSpc>
              <a:buClr>
                <a:schemeClr val="tx1">
                  <a:lumMod val="20000"/>
                  <a:lumOff val="80000"/>
                </a:schemeClr>
              </a:buClr>
            </a:pPr>
            <a:r>
              <a:rPr lang="en-US" sz="2200" dirty="0"/>
              <a:t>APC Filter (prevent Atom Bombing exploit variants)</a:t>
            </a:r>
          </a:p>
          <a:p>
            <a:pPr marL="457200" lvl="1" indent="-284163">
              <a:lnSpc>
                <a:spcPct val="110000"/>
              </a:lnSpc>
              <a:buClr>
                <a:schemeClr val="tx1">
                  <a:lumMod val="20000"/>
                  <a:lumOff val="80000"/>
                </a:schemeClr>
              </a:buClr>
            </a:pPr>
            <a:r>
              <a:rPr lang="en-US" sz="2200" dirty="0"/>
              <a:t>Improved Application Lockdown </a:t>
            </a:r>
          </a:p>
          <a:p>
            <a:pPr marL="914400" lvl="2" indent="-284163">
              <a:lnSpc>
                <a:spcPct val="110000"/>
              </a:lnSpc>
              <a:buClr>
                <a:schemeClr val="tx1">
                  <a:lumMod val="20000"/>
                  <a:lumOff val="80000"/>
                </a:schemeClr>
              </a:buClr>
            </a:pPr>
            <a:r>
              <a:rPr lang="en-US" sz="1800" dirty="0" err="1"/>
              <a:t>Powershell</a:t>
            </a:r>
            <a:r>
              <a:rPr lang="en-US" sz="1800" dirty="0"/>
              <a:t> abuse from browsers</a:t>
            </a:r>
          </a:p>
          <a:p>
            <a:pPr marL="914400" lvl="2" indent="-284163">
              <a:lnSpc>
                <a:spcPct val="110000"/>
              </a:lnSpc>
              <a:buClr>
                <a:schemeClr val="tx1">
                  <a:lumMod val="20000"/>
                  <a:lumOff val="80000"/>
                </a:schemeClr>
              </a:buClr>
            </a:pPr>
            <a:r>
              <a:rPr lang="en-US" sz="1800" dirty="0"/>
              <a:t>HTA apps</a:t>
            </a:r>
          </a:p>
          <a:p>
            <a:pPr lvl="1">
              <a:buClr>
                <a:schemeClr val="tx1">
                  <a:lumMod val="20000"/>
                  <a:lumOff val="80000"/>
                </a:schemeClr>
              </a:buClr>
            </a:pPr>
            <a:endParaRPr lang="en-US" sz="1400" dirty="0"/>
          </a:p>
          <a:p>
            <a:pPr lvl="1">
              <a:buClr>
                <a:schemeClr val="tx1">
                  <a:lumMod val="20000"/>
                  <a:lumOff val="80000"/>
                </a:schemeClr>
              </a:buClr>
            </a:pPr>
            <a:endParaRPr lang="en-US" sz="1400" dirty="0"/>
          </a:p>
          <a:p>
            <a:pPr marL="0" indent="0">
              <a:buClr>
                <a:schemeClr val="tx1">
                  <a:lumMod val="20000"/>
                  <a:lumOff val="80000"/>
                </a:schemeClr>
              </a:buClr>
              <a:buNone/>
            </a:pPr>
            <a:r>
              <a:rPr lang="en-US" sz="2000" b="1" dirty="0"/>
              <a:t/>
            </a:r>
            <a:br>
              <a:rPr lang="en-US" sz="2000" b="1" dirty="0"/>
            </a:br>
            <a:endParaRPr lang="en-US" sz="3000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34982" y="1562100"/>
            <a:ext cx="5456217" cy="5143501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8625" lvl="1" indent="-280988">
              <a:lnSpc>
                <a:spcPct val="110000"/>
              </a:lnSpc>
              <a:buClr>
                <a:schemeClr val="tx1">
                  <a:lumMod val="20000"/>
                  <a:lumOff val="80000"/>
                </a:schemeClr>
              </a:buClr>
            </a:pPr>
            <a:r>
              <a:rPr lang="en-US" sz="2000" dirty="0">
                <a:solidFill>
                  <a:schemeClr val="bg1"/>
                </a:solidFill>
              </a:rPr>
              <a:t>Prevent dumping of credentials from memory</a:t>
            </a:r>
          </a:p>
          <a:p>
            <a:pPr marL="2968625" lvl="1" indent="-280988">
              <a:lnSpc>
                <a:spcPct val="110000"/>
              </a:lnSpc>
              <a:buClr>
                <a:schemeClr val="tx1">
                  <a:lumMod val="20000"/>
                  <a:lumOff val="80000"/>
                </a:schemeClr>
              </a:buClr>
            </a:pPr>
            <a:r>
              <a:rPr lang="en-US" sz="2000" dirty="0">
                <a:solidFill>
                  <a:schemeClr val="bg1"/>
                </a:solidFill>
              </a:rPr>
              <a:t>Protect the credential database on Disk and Registry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Additional Registry </a:t>
            </a:r>
            <a:r>
              <a:rPr lang="en-US" sz="2400" dirty="0">
                <a:solidFill>
                  <a:schemeClr val="bg1"/>
                </a:solidFill>
              </a:rPr>
              <a:t>Protections</a:t>
            </a:r>
          </a:p>
          <a:p>
            <a:pPr marL="2063750" lvl="1" indent="-234950">
              <a:lnSpc>
                <a:spcPct val="110000"/>
              </a:lnSpc>
              <a:buClr>
                <a:schemeClr val="tx1">
                  <a:lumMod val="20000"/>
                  <a:lumOff val="80000"/>
                </a:schemeClr>
              </a:buClr>
            </a:pPr>
            <a:r>
              <a:rPr lang="en-US" sz="2000" dirty="0">
                <a:solidFill>
                  <a:schemeClr val="bg1"/>
                </a:solidFill>
              </a:rPr>
              <a:t>Sticky Key Mitigation</a:t>
            </a:r>
          </a:p>
          <a:p>
            <a:pPr marL="2063750" lvl="1" indent="-234950">
              <a:lnSpc>
                <a:spcPct val="110000"/>
              </a:lnSpc>
              <a:buClr>
                <a:schemeClr val="tx1">
                  <a:lumMod val="20000"/>
                  <a:lumOff val="80000"/>
                </a:schemeClr>
              </a:buClr>
            </a:pPr>
            <a:r>
              <a:rPr lang="en-US" sz="2000" dirty="0">
                <a:solidFill>
                  <a:schemeClr val="bg1"/>
                </a:solidFill>
              </a:rPr>
              <a:t>Application Verifier Protection (Double Agent)</a:t>
            </a:r>
          </a:p>
        </p:txBody>
      </p:sp>
      <p:pic>
        <p:nvPicPr>
          <p:cNvPr id="8" name="Picture 15" descr="Image result for Credential The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2" y="1707516"/>
            <a:ext cx="2584309" cy="172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354910" y="1295400"/>
            <a:ext cx="5436289" cy="53340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Credential Theft Protection</a:t>
            </a:r>
          </a:p>
        </p:txBody>
      </p:sp>
      <p:pic>
        <p:nvPicPr>
          <p:cNvPr id="2050" name="Picture 2" descr="Image result for Keylog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19654"/>
            <a:ext cx="2502157" cy="138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sticky key vulnerabil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2" y="4267199"/>
            <a:ext cx="1722418" cy="17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2ABA4EE-E763-43B7-852F-7178642B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Joining the Early Access 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09C52DE-C55E-42D5-88F2-62D0C023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9" y="4191000"/>
            <a:ext cx="11025759" cy="1986166"/>
          </a:xfrm>
        </p:spPr>
        <p:txBody>
          <a:bodyPr>
            <a:normAutofit/>
          </a:bodyPr>
          <a:lstStyle/>
          <a:p>
            <a:r>
              <a:rPr lang="en-GB" dirty="0" smtClean="0"/>
              <a:t>Open </a:t>
            </a:r>
            <a:r>
              <a:rPr lang="en-GB" dirty="0"/>
              <a:t>to ALL Sophos Central </a:t>
            </a:r>
            <a:r>
              <a:rPr lang="en-GB" dirty="0" smtClean="0"/>
              <a:t>Customers including Trial Accounts</a:t>
            </a:r>
            <a:endParaRPr lang="en-GB" dirty="0"/>
          </a:p>
          <a:p>
            <a:pPr lvl="1"/>
            <a:r>
              <a:rPr lang="en-GB" dirty="0" smtClean="0"/>
              <a:t>Supports Windows 7 Devices and above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ttps://community.sophos.com/cfs-file/__key/communityserver-discussions-components-files/207/pastedimage1498744818292v1.png">
            <a:extLst>
              <a:ext uri="{FF2B5EF4-FFF2-40B4-BE49-F238E27FC236}">
                <a16:creationId xmlns:a16="http://schemas.microsoft.com/office/drawing/2014/main" xmlns="" id="{0E09D251-EB85-4B7D-A271-04A2FEE34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0" y="1247591"/>
            <a:ext cx="11025759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EFB52-22F4-4D8C-A435-154F49AA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2660"/>
            <a:ext cx="11301984" cy="9144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Community Forum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AB9D32-5D0C-4DCC-92A4-2C9603099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332335"/>
            <a:ext cx="4918797" cy="339206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Join the Sophos Community</a:t>
            </a:r>
          </a:p>
          <a:p>
            <a:pPr lvl="1"/>
            <a:r>
              <a:rPr lang="en-GB" dirty="0"/>
              <a:t>Post questions to Sophos product experts</a:t>
            </a:r>
          </a:p>
          <a:p>
            <a:pPr lvl="1"/>
            <a:r>
              <a:rPr lang="en-GB" dirty="0"/>
              <a:t>Access additional demonstration videos</a:t>
            </a:r>
          </a:p>
          <a:p>
            <a:pPr lvl="1"/>
            <a:r>
              <a:rPr lang="en-GB" dirty="0" smtClean="0"/>
              <a:t>Articles explaining </a:t>
            </a:r>
            <a:r>
              <a:rPr lang="en-GB" dirty="0"/>
              <a:t>features in depth</a:t>
            </a:r>
          </a:p>
          <a:p>
            <a:pPr lvl="1"/>
            <a:r>
              <a:rPr lang="en-GB" dirty="0"/>
              <a:t>Testing </a:t>
            </a:r>
            <a:r>
              <a:rPr lang="en-GB" dirty="0" smtClean="0"/>
              <a:t>tools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7F3157-2EE7-4100-A907-B8D452FF8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309" y="533400"/>
            <a:ext cx="6708127" cy="56036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1693" y="4858130"/>
            <a:ext cx="4075670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https://</a:t>
            </a:r>
            <a:r>
              <a:rPr lang="en-GB" sz="2000" dirty="0" err="1">
                <a:solidFill>
                  <a:schemeClr val="bg1"/>
                </a:solidFill>
              </a:rPr>
              <a:t>community.sophos.com</a:t>
            </a:r>
            <a:r>
              <a:rPr lang="en-GB" sz="2000" dirty="0">
                <a:solidFill>
                  <a:schemeClr val="bg1"/>
                </a:solidFill>
              </a:rPr>
              <a:t>/products/intercept/early-access-preview/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9" y="228600"/>
            <a:ext cx="11301984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Early Access </a:t>
            </a:r>
            <a:r>
              <a:rPr lang="en-US" dirty="0" smtClean="0">
                <a:solidFill>
                  <a:schemeClr val="bg1"/>
                </a:solidFill>
              </a:rPr>
              <a:t>Program Feature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730" y="1353731"/>
            <a:ext cx="5523470" cy="548075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Phase I </a:t>
            </a:r>
            <a:r>
              <a:rPr lang="en-US" sz="3200" dirty="0"/>
              <a:t>- Active </a:t>
            </a:r>
            <a:r>
              <a:rPr lang="en-US" sz="3200" dirty="0" smtClean="0"/>
              <a:t>Adversary</a:t>
            </a:r>
            <a:endParaRPr lang="en-US" sz="32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181496" y="1379131"/>
            <a:ext cx="5675870" cy="50881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dirty="0" smtClean="0"/>
              <a:t>Phase II </a:t>
            </a:r>
            <a:r>
              <a:rPr lang="en-US" sz="3200" dirty="0"/>
              <a:t>– Deep </a:t>
            </a:r>
            <a:r>
              <a:rPr lang="en-US" sz="3200" dirty="0" smtClean="0"/>
              <a:t>Learning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56870" y="1585525"/>
            <a:ext cx="0" cy="48914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09600" y="2133600"/>
            <a:ext cx="4808866" cy="3733800"/>
          </a:xfrm>
          <a:prstGeom prst="roundRect">
            <a:avLst/>
          </a:prstGeom>
          <a:solidFill>
            <a:schemeClr val="accent6">
              <a:alpha val="0"/>
            </a:schemeClr>
          </a:solidFill>
          <a:ln w="635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8000">
                  <a:schemeClr val="accent1">
                    <a:lumMod val="0"/>
                    <a:lumOff val="10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  <a:effectLst>
            <a:glow rad="355600">
              <a:schemeClr val="accent1">
                <a:alpha val="48000"/>
              </a:schemeClr>
            </a:glow>
            <a:outerShdw blurRad="50800" dist="50800" dir="5400000" sx="103000" sy="103000" algn="ctr" rotWithShape="0">
              <a:srgbClr val="000000"/>
            </a:outerShdw>
            <a:reflection endPos="0" dist="5969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28700" lvl="1" indent="-571500">
              <a:buFont typeface="Arial" charset="0"/>
              <a:buChar char="•"/>
            </a:pPr>
            <a:r>
              <a:rPr lang="en-GB" sz="3200" b="1" dirty="0"/>
              <a:t>Credential </a:t>
            </a:r>
            <a:r>
              <a:rPr lang="en-GB" sz="3200" b="1" dirty="0" smtClean="0"/>
              <a:t>Theft Protection</a:t>
            </a:r>
            <a:endParaRPr lang="en-US" sz="3200" dirty="0"/>
          </a:p>
          <a:p>
            <a:pPr marL="1028700" lvl="1" indent="-571500">
              <a:buFont typeface="Arial" charset="0"/>
              <a:buChar char="•"/>
            </a:pPr>
            <a:r>
              <a:rPr lang="en-GB" sz="3200" b="1" dirty="0"/>
              <a:t>P</a:t>
            </a:r>
            <a:r>
              <a:rPr lang="en-GB" sz="3200" b="1" dirty="0" smtClean="0"/>
              <a:t>rocess Protection</a:t>
            </a:r>
            <a:endParaRPr lang="en-US" sz="2800" dirty="0"/>
          </a:p>
          <a:p>
            <a:pPr marL="1028700" lvl="1" indent="-571500">
              <a:buFont typeface="Arial" charset="0"/>
              <a:buChar char="•"/>
            </a:pPr>
            <a:r>
              <a:rPr lang="en-GB" sz="3200" b="1" dirty="0"/>
              <a:t>New </a:t>
            </a:r>
            <a:r>
              <a:rPr lang="en-GB" sz="3200" b="1" dirty="0" smtClean="0"/>
              <a:t>Registry Protections</a:t>
            </a:r>
            <a:endParaRPr lang="en-US" sz="3200" dirty="0"/>
          </a:p>
          <a:p>
            <a:pPr marL="1028700" lvl="1" indent="-571500">
              <a:buFont typeface="Arial" charset="0"/>
              <a:buChar char="•"/>
            </a:pPr>
            <a:r>
              <a:rPr lang="en-GB" sz="3200" b="1" dirty="0" smtClean="0"/>
              <a:t>Improved Process Lockdown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6621134" y="2133600"/>
            <a:ext cx="4808866" cy="3733800"/>
          </a:xfrm>
          <a:prstGeom prst="roundRect">
            <a:avLst/>
          </a:prstGeom>
          <a:solidFill>
            <a:schemeClr val="accent6">
              <a:alpha val="0"/>
            </a:schemeClr>
          </a:solidFill>
          <a:ln w="635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8000">
                  <a:schemeClr val="accent1">
                    <a:lumMod val="0"/>
                    <a:lumOff val="10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  <a:effectLst>
            <a:glow rad="355600">
              <a:schemeClr val="accent1">
                <a:alpha val="48000"/>
              </a:schemeClr>
            </a:glow>
            <a:outerShdw blurRad="50800" dist="50800" dir="5400000" sx="103000" sy="103000" algn="ctr" rotWithShape="0">
              <a:srgbClr val="000000"/>
            </a:outerShdw>
            <a:reflection endPos="0" dist="5969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28700" lvl="1" indent="-571500">
              <a:buFont typeface="Arial" charset="0"/>
              <a:buChar char="•"/>
            </a:pPr>
            <a:r>
              <a:rPr lang="en-GB" sz="3200" b="1" dirty="0"/>
              <a:t>Deep Learning Model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3200" b="1" dirty="0" smtClean="0"/>
              <a:t>False Positive Mitigations</a:t>
            </a:r>
            <a:endParaRPr lang="en-US" sz="3200" dirty="0"/>
          </a:p>
          <a:p>
            <a:pPr marL="1028700" lvl="1" indent="-571500">
              <a:buFont typeface="Arial" charset="0"/>
              <a:buChar char="•"/>
            </a:pPr>
            <a:r>
              <a:rPr lang="en-GB" sz="3200" b="1" dirty="0" smtClean="0"/>
              <a:t>Directed Clean-Up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59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108"/>
            <a:ext cx="11301984" cy="914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Credential Theft Protection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799" y="1143000"/>
            <a:ext cx="6162675" cy="53291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Adversary is attempting to </a:t>
            </a:r>
            <a:r>
              <a:rPr lang="en-US" u="sng" dirty="0">
                <a:solidFill>
                  <a:schemeClr val="accent3"/>
                </a:solidFill>
              </a:rPr>
              <a:t>steal</a:t>
            </a:r>
            <a:r>
              <a:rPr lang="en-US" dirty="0"/>
              <a:t> </a:t>
            </a:r>
            <a:r>
              <a:rPr lang="en-US" u="sng" dirty="0">
                <a:solidFill>
                  <a:schemeClr val="accent3"/>
                </a:solidFill>
              </a:rPr>
              <a:t>passwords</a:t>
            </a:r>
          </a:p>
          <a:p>
            <a:pPr lvl="1"/>
            <a:r>
              <a:rPr lang="en-US" u="sng" dirty="0">
                <a:solidFill>
                  <a:schemeClr val="accent3"/>
                </a:solidFill>
              </a:rPr>
              <a:t>Impersonate</a:t>
            </a:r>
            <a:r>
              <a:rPr lang="en-US" dirty="0"/>
              <a:t> the end user</a:t>
            </a:r>
          </a:p>
          <a:p>
            <a:pPr lvl="1"/>
            <a:r>
              <a:rPr lang="en-US" dirty="0"/>
              <a:t>Move </a:t>
            </a:r>
            <a:r>
              <a:rPr lang="en-US" u="sng" dirty="0">
                <a:solidFill>
                  <a:schemeClr val="accent3"/>
                </a:solidFill>
              </a:rPr>
              <a:t>laterally</a:t>
            </a:r>
            <a:r>
              <a:rPr lang="en-US" dirty="0"/>
              <a:t> through the network</a:t>
            </a:r>
          </a:p>
          <a:p>
            <a:pPr lvl="1"/>
            <a:r>
              <a:rPr lang="en-US" dirty="0"/>
              <a:t>Establish </a:t>
            </a:r>
            <a:r>
              <a:rPr lang="en-US" u="sng" dirty="0">
                <a:solidFill>
                  <a:schemeClr val="accent3"/>
                </a:solidFill>
              </a:rPr>
              <a:t>persistence</a:t>
            </a:r>
          </a:p>
          <a:p>
            <a:pPr lvl="1"/>
            <a:r>
              <a:rPr lang="en-US" u="sng" dirty="0">
                <a:solidFill>
                  <a:schemeClr val="accent3"/>
                </a:solidFill>
              </a:rPr>
              <a:t>Exfiltration</a:t>
            </a:r>
            <a:r>
              <a:rPr lang="en-US" u="sng" dirty="0"/>
              <a:t> </a:t>
            </a:r>
            <a:r>
              <a:rPr lang="en-US" dirty="0"/>
              <a:t>of data available to the compromised account</a:t>
            </a:r>
          </a:p>
          <a:p>
            <a:pPr marL="0" indent="0">
              <a:buNone/>
            </a:pPr>
            <a:r>
              <a:rPr lang="en-US" dirty="0"/>
              <a:t>Multiple hacking/penetration tools available</a:t>
            </a:r>
          </a:p>
          <a:p>
            <a:pPr lvl="1"/>
            <a:r>
              <a:rPr lang="en-US" dirty="0" err="1"/>
              <a:t>Mimikatz</a:t>
            </a:r>
            <a:r>
              <a:rPr lang="en-US" dirty="0"/>
              <a:t>, </a:t>
            </a:r>
            <a:r>
              <a:rPr lang="en-US" dirty="0" err="1"/>
              <a:t>Hashdump</a:t>
            </a:r>
            <a:endParaRPr lang="en-US" dirty="0"/>
          </a:p>
          <a:p>
            <a:pPr lvl="1"/>
            <a:r>
              <a:rPr lang="en-US" dirty="0"/>
              <a:t>Adversary can steal password hashes and crack them on-line</a:t>
            </a:r>
          </a:p>
          <a:p>
            <a:pPr lvl="1"/>
            <a:r>
              <a:rPr lang="en-US" dirty="0"/>
              <a:t>Adversary can extract clear text PWs from memory</a:t>
            </a:r>
          </a:p>
          <a:p>
            <a:pPr marL="0" indent="0">
              <a:buNone/>
            </a:pPr>
            <a:r>
              <a:rPr lang="en-US" dirty="0"/>
              <a:t>Target the technique not the tool</a:t>
            </a:r>
          </a:p>
          <a:p>
            <a:pPr lvl="1"/>
            <a:r>
              <a:rPr lang="en-US" dirty="0"/>
              <a:t>Protect LSASS runtime memory</a:t>
            </a:r>
          </a:p>
          <a:p>
            <a:pPr lvl="1"/>
            <a:r>
              <a:rPr lang="en-US" dirty="0"/>
              <a:t>Protect SAM DB Registry</a:t>
            </a:r>
          </a:p>
          <a:p>
            <a:pPr lvl="1"/>
            <a:r>
              <a:rPr lang="en-US" dirty="0"/>
              <a:t>Protect Disk sectors with hash </a:t>
            </a:r>
            <a:r>
              <a:rPr lang="en-US" dirty="0" smtClean="0"/>
              <a:t>information</a:t>
            </a:r>
            <a:endParaRPr lang="en-US" dirty="0"/>
          </a:p>
        </p:txBody>
      </p:sp>
      <p:pic>
        <p:nvPicPr>
          <p:cNvPr id="1026" name="Picture 2" descr="Image result for password th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5410200" cy="39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mikatz kerberos pass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415649"/>
            <a:ext cx="5572125" cy="317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8763000" y="1"/>
            <a:ext cx="3429000" cy="4572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smtClean="0"/>
              <a:t>Phase I - Active Adversary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29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33400"/>
            <a:ext cx="4438059" cy="3488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8B113-FEC2-4DC5-9BF3-9A616A15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Code Cave Utilization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30C425FB-F9E0-4855-BEB1-9D37963232DE}"/>
              </a:ext>
            </a:extLst>
          </p:cNvPr>
          <p:cNvSpPr txBox="1">
            <a:spLocks/>
          </p:cNvSpPr>
          <p:nvPr/>
        </p:nvSpPr>
        <p:spPr>
          <a:xfrm>
            <a:off x="152400" y="1198605"/>
            <a:ext cx="6785388" cy="5297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Adversary </a:t>
            </a:r>
            <a:r>
              <a:rPr lang="en-US" u="sng" dirty="0">
                <a:solidFill>
                  <a:schemeClr val="accent3"/>
                </a:solidFill>
              </a:rPr>
              <a:t>hides malware</a:t>
            </a:r>
            <a:r>
              <a:rPr lang="en-US" dirty="0"/>
              <a:t> in a legitimate </a:t>
            </a:r>
            <a:r>
              <a:rPr lang="en-US" dirty="0" smtClean="0"/>
              <a:t>application</a:t>
            </a:r>
            <a:endParaRPr lang="en-US" dirty="0"/>
          </a:p>
          <a:p>
            <a:pPr lvl="1"/>
            <a:r>
              <a:rPr lang="en-US" u="sng" dirty="0">
                <a:solidFill>
                  <a:schemeClr val="accent3"/>
                </a:solidFill>
              </a:rPr>
              <a:t>Tricks user </a:t>
            </a:r>
            <a:r>
              <a:rPr lang="en-US" dirty="0"/>
              <a:t>to think they have good </a:t>
            </a:r>
            <a:r>
              <a:rPr lang="en-US" dirty="0" smtClean="0"/>
              <a:t>software</a:t>
            </a:r>
            <a:endParaRPr lang="en-US" dirty="0"/>
          </a:p>
          <a:p>
            <a:pPr lvl="1"/>
            <a:r>
              <a:rPr lang="en-US" dirty="0"/>
              <a:t>Can be used to replace business applications with </a:t>
            </a:r>
            <a:r>
              <a:rPr lang="en-US" u="sng" dirty="0">
                <a:solidFill>
                  <a:schemeClr val="accent3"/>
                </a:solidFill>
              </a:rPr>
              <a:t>tampered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/>
              <a:t>versions</a:t>
            </a:r>
          </a:p>
          <a:p>
            <a:pPr lvl="1"/>
            <a:r>
              <a:rPr lang="en-US" dirty="0" smtClean="0"/>
              <a:t>Malware can </a:t>
            </a:r>
            <a:r>
              <a:rPr lang="en-US" u="sng" dirty="0" smtClean="0">
                <a:solidFill>
                  <a:schemeClr val="accent3"/>
                </a:solidFill>
              </a:rPr>
              <a:t>hide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in “plain sight” and can even get whitelisted by traditional security</a:t>
            </a: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Common practice in penetration and hacking </a:t>
            </a:r>
          </a:p>
          <a:p>
            <a:pPr lvl="1"/>
            <a:r>
              <a:rPr lang="en-US" dirty="0"/>
              <a:t>Multiple tools available to inject into target </a:t>
            </a:r>
            <a:r>
              <a:rPr lang="en-US" dirty="0" smtClean="0"/>
              <a:t>applications; Shelter</a:t>
            </a:r>
            <a:r>
              <a:rPr lang="en-US" dirty="0"/>
              <a:t>, back door </a:t>
            </a:r>
            <a:r>
              <a:rPr lang="en-US" dirty="0" smtClean="0"/>
              <a:t>factory, </a:t>
            </a:r>
            <a:r>
              <a:rPr lang="en-US" dirty="0" err="1" smtClean="0"/>
              <a:t>etc</a:t>
            </a:r>
            <a:endParaRPr lang="en-US" dirty="0"/>
          </a:p>
          <a:p>
            <a:pPr marL="0" indent="0">
              <a:buFont typeface="Arial"/>
              <a:buNone/>
            </a:pPr>
            <a:r>
              <a:rPr lang="en-US" dirty="0" smtClean="0"/>
              <a:t>Target </a:t>
            </a:r>
            <a:r>
              <a:rPr lang="en-US" dirty="0"/>
              <a:t>the technique not the tools</a:t>
            </a:r>
          </a:p>
          <a:p>
            <a:pPr lvl="1"/>
            <a:r>
              <a:rPr lang="en-US" dirty="0"/>
              <a:t>Detect unauthorized code cave content</a:t>
            </a:r>
          </a:p>
        </p:txBody>
      </p:sp>
      <p:pic>
        <p:nvPicPr>
          <p:cNvPr id="1030" name="Picture 6" descr="Image result for code cave">
            <a:extLst>
              <a:ext uri="{FF2B5EF4-FFF2-40B4-BE49-F238E27FC236}">
                <a16:creationId xmlns:a16="http://schemas.microsoft.com/office/drawing/2014/main" xmlns="" id="{E157F679-8FE0-45A8-84E6-AFFA40DE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61" y="3731737"/>
            <a:ext cx="3232139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8763000" y="1"/>
            <a:ext cx="3429000" cy="4572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smtClean="0"/>
              <a:t>Phase I - Active Adversary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07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Process Protection – Malicious Process Migration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04799" y="1371600"/>
            <a:ext cx="5791199" cy="4967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Adversary </a:t>
            </a:r>
            <a:r>
              <a:rPr lang="en-US" u="sng" dirty="0" smtClean="0">
                <a:solidFill>
                  <a:schemeClr val="accent3"/>
                </a:solidFill>
              </a:rPr>
              <a:t>“stays on the move”</a:t>
            </a:r>
            <a:r>
              <a:rPr lang="en-US" dirty="0" smtClean="0"/>
              <a:t> and avoids detection</a:t>
            </a:r>
            <a:endParaRPr lang="en-US" dirty="0"/>
          </a:p>
          <a:p>
            <a:pPr lvl="1"/>
            <a:r>
              <a:rPr lang="en-US" dirty="0"/>
              <a:t>Process migration allows the adversary to </a:t>
            </a:r>
            <a:r>
              <a:rPr lang="en-US" u="sng" dirty="0">
                <a:solidFill>
                  <a:schemeClr val="accent3"/>
                </a:solidFill>
              </a:rPr>
              <a:t>move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from one compromised process to another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Maintains</a:t>
            </a:r>
            <a:r>
              <a:rPr lang="en-US" dirty="0"/>
              <a:t> connection even when user terminates the browser session</a:t>
            </a:r>
          </a:p>
          <a:p>
            <a:pPr marL="0" indent="0">
              <a:buFont typeface="Arial"/>
              <a:buNone/>
            </a:pPr>
            <a:r>
              <a:rPr lang="en-US" dirty="0"/>
              <a:t>Common practice in penetration and hacking </a:t>
            </a:r>
          </a:p>
          <a:p>
            <a:pPr lvl="1"/>
            <a:r>
              <a:rPr lang="en-US" dirty="0"/>
              <a:t>Basic capability in </a:t>
            </a:r>
            <a:r>
              <a:rPr lang="en-US" dirty="0" err="1"/>
              <a:t>Metasploit</a:t>
            </a:r>
            <a:r>
              <a:rPr lang="en-US" dirty="0"/>
              <a:t> and other pen test tools</a:t>
            </a:r>
          </a:p>
          <a:p>
            <a:pPr lvl="1"/>
            <a:r>
              <a:rPr lang="en-US" dirty="0"/>
              <a:t>Typically leverages DLL injection exploits</a:t>
            </a:r>
          </a:p>
          <a:p>
            <a:pPr marL="0" indent="0">
              <a:buFont typeface="Arial"/>
              <a:buNone/>
            </a:pPr>
            <a:r>
              <a:rPr lang="en-US" dirty="0"/>
              <a:t>Target the technique not the tools</a:t>
            </a:r>
          </a:p>
          <a:p>
            <a:pPr lvl="1"/>
            <a:r>
              <a:rPr lang="en-US" dirty="0"/>
              <a:t>Detect unauthorized process migration</a:t>
            </a:r>
          </a:p>
        </p:txBody>
      </p:sp>
      <p:pic>
        <p:nvPicPr>
          <p:cNvPr id="2050" name="Picture 2" descr="http://skyspace.in/tech/wp-content/uploads/2015/09/How-To-Use-Metasploit-Explained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5848559" cy="435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8763000" y="1"/>
            <a:ext cx="3429000" cy="4572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smtClean="0"/>
              <a:t>Phase I - Active Adversary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9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Process Protection – Process Privilege Escalation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55575" y="1447800"/>
            <a:ext cx="6092825" cy="5145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Adversary </a:t>
            </a:r>
            <a:r>
              <a:rPr lang="en-US" u="sng" dirty="0" smtClean="0">
                <a:solidFill>
                  <a:schemeClr val="accent3"/>
                </a:solidFill>
              </a:rPr>
              <a:t>hijacks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machine to gain privilege escalation and elevated access to resources</a:t>
            </a:r>
            <a:endParaRPr lang="en-US" dirty="0"/>
          </a:p>
          <a:p>
            <a:pPr lvl="1"/>
            <a:r>
              <a:rPr lang="en-US" u="sng" dirty="0">
                <a:solidFill>
                  <a:schemeClr val="accent3"/>
                </a:solidFill>
              </a:rPr>
              <a:t>Escalation</a:t>
            </a:r>
            <a:r>
              <a:rPr lang="en-US" dirty="0"/>
              <a:t> of a process privilege or changing process owner</a:t>
            </a:r>
          </a:p>
          <a:p>
            <a:pPr lvl="1"/>
            <a:r>
              <a:rPr lang="en-US" dirty="0"/>
              <a:t>Gain </a:t>
            </a:r>
            <a:r>
              <a:rPr lang="en-US" u="sng" dirty="0">
                <a:solidFill>
                  <a:schemeClr val="accent3"/>
                </a:solidFill>
              </a:rPr>
              <a:t>access</a:t>
            </a:r>
            <a:r>
              <a:rPr lang="en-US" dirty="0"/>
              <a:t> to restricted files/folder or devices</a:t>
            </a:r>
          </a:p>
          <a:p>
            <a:pPr marL="0" indent="0">
              <a:buFont typeface="Arial"/>
              <a:buNone/>
            </a:pPr>
            <a:r>
              <a:rPr lang="en-US" dirty="0"/>
              <a:t>Multiple Kernel vulnerabilities</a:t>
            </a:r>
          </a:p>
          <a:p>
            <a:pPr lvl="1"/>
            <a:r>
              <a:rPr lang="en-US" dirty="0"/>
              <a:t>Allow process ticket theft and reuse</a:t>
            </a:r>
          </a:p>
          <a:p>
            <a:pPr lvl="1"/>
            <a:r>
              <a:rPr lang="en-US" dirty="0"/>
              <a:t>Easily run from scripts in penetration test tools</a:t>
            </a:r>
          </a:p>
          <a:p>
            <a:pPr lvl="1"/>
            <a:r>
              <a:rPr lang="en-US" dirty="0"/>
              <a:t>Often just a step in a process to reach a more sophisticated objective</a:t>
            </a:r>
          </a:p>
          <a:p>
            <a:pPr marL="0" indent="0">
              <a:buFont typeface="Arial"/>
              <a:buNone/>
            </a:pPr>
            <a:r>
              <a:rPr lang="en-US" dirty="0"/>
              <a:t>Target the technique not the tools</a:t>
            </a:r>
          </a:p>
          <a:p>
            <a:pPr lvl="1"/>
            <a:r>
              <a:rPr lang="en-US" dirty="0"/>
              <a:t>Detect kernel token theft and reuse</a:t>
            </a:r>
          </a:p>
        </p:txBody>
      </p:sp>
      <p:sp>
        <p:nvSpPr>
          <p:cNvPr id="4" name="AutoShape 2" descr="Image result for privilege escal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rivilege escal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s://image.slidesharecdn.com/how-to-destroy-a-database-120521190454-phpapp02/95/how-to-destroy-a-database-15-728.jpg?cb=1337627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40" y="1600200"/>
            <a:ext cx="601046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8763000" y="1"/>
            <a:ext cx="3429000" cy="4572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smtClean="0"/>
              <a:t>Phase I - Active Adversary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31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Process Protection – APC </a:t>
            </a:r>
            <a:r>
              <a:rPr lang="en-US" dirty="0" smtClean="0">
                <a:solidFill>
                  <a:schemeClr val="bg1"/>
                </a:solidFill>
              </a:rPr>
              <a:t>Violation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20130" y="1332335"/>
            <a:ext cx="5675870" cy="4967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i="1" dirty="0" smtClean="0"/>
              <a:t>NEW* </a:t>
            </a:r>
            <a:r>
              <a:rPr lang="en-US" u="sng" dirty="0" smtClean="0">
                <a:solidFill>
                  <a:schemeClr val="accent3"/>
                </a:solidFill>
              </a:rPr>
              <a:t>Exploit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echniques</a:t>
            </a:r>
            <a:endParaRPr lang="en-US" dirty="0"/>
          </a:p>
          <a:p>
            <a:pPr lvl="1"/>
            <a:r>
              <a:rPr lang="en-US" dirty="0"/>
              <a:t>Leverages malicious </a:t>
            </a:r>
            <a:r>
              <a:rPr lang="en-US" u="sng" dirty="0">
                <a:solidFill>
                  <a:schemeClr val="accent3"/>
                </a:solidFill>
              </a:rPr>
              <a:t>Asynchronous Procedure Calls</a:t>
            </a:r>
          </a:p>
          <a:p>
            <a:pPr lvl="1"/>
            <a:r>
              <a:rPr lang="en-US" dirty="0"/>
              <a:t>Develop a worm to propagate between unprotected machines</a:t>
            </a:r>
          </a:p>
          <a:p>
            <a:pPr lvl="1"/>
            <a:r>
              <a:rPr lang="en-US" dirty="0"/>
              <a:t>Exploit vulnerability to run arbitrary code</a:t>
            </a:r>
          </a:p>
          <a:p>
            <a:pPr marL="0" indent="0">
              <a:buNone/>
            </a:pPr>
            <a:r>
              <a:rPr lang="en-US" dirty="0"/>
              <a:t>Multiple hacking/penetration tools available</a:t>
            </a:r>
          </a:p>
          <a:p>
            <a:pPr lvl="1"/>
            <a:r>
              <a:rPr lang="en-US" dirty="0"/>
              <a:t>Fully </a:t>
            </a:r>
            <a:r>
              <a:rPr lang="en-US" dirty="0" err="1"/>
              <a:t>weaponized</a:t>
            </a:r>
            <a:r>
              <a:rPr lang="en-US" dirty="0"/>
              <a:t> by criminal syndicates</a:t>
            </a:r>
          </a:p>
          <a:p>
            <a:pPr lvl="1"/>
            <a:r>
              <a:rPr lang="en-US" dirty="0"/>
              <a:t>Available in multiple exploit kits</a:t>
            </a:r>
          </a:p>
          <a:p>
            <a:pPr lvl="1"/>
            <a:r>
              <a:rPr lang="en-US" dirty="0" err="1"/>
              <a:t>WanaCry</a:t>
            </a:r>
            <a:r>
              <a:rPr lang="en-US" dirty="0"/>
              <a:t> and </a:t>
            </a:r>
            <a:r>
              <a:rPr lang="en-US" dirty="0" err="1"/>
              <a:t>Petya</a:t>
            </a:r>
            <a:r>
              <a:rPr lang="en-US" dirty="0"/>
              <a:t> ransom attacks</a:t>
            </a:r>
          </a:p>
          <a:p>
            <a:pPr marL="0" indent="0">
              <a:buNone/>
            </a:pPr>
            <a:r>
              <a:rPr lang="en-US" dirty="0"/>
              <a:t>Target the technique not the tools</a:t>
            </a:r>
          </a:p>
          <a:p>
            <a:pPr lvl="1"/>
            <a:r>
              <a:rPr lang="en-US" dirty="0"/>
              <a:t>Detect malicious APC usage</a:t>
            </a:r>
          </a:p>
        </p:txBody>
      </p:sp>
      <p:pic>
        <p:nvPicPr>
          <p:cNvPr id="4107" name="Picture 11" descr="Image result for NSA double puls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4899349" cy="274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3" descr="Image result for AtomBombing explo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1" name="Picture 15" descr="Image result for AtomBombing explo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48125"/>
            <a:ext cx="4899349" cy="27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83802"/>
            <a:ext cx="4086259" cy="26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8763000" y="1"/>
            <a:ext cx="3429000" cy="4572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Char char="•"/>
              <a:tabLst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smtClean="0"/>
              <a:t>Phase I - Active Adversary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31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ophos 5">
      <a:dk1>
        <a:srgbClr val="5A5A5A"/>
      </a:dk1>
      <a:lt1>
        <a:srgbClr val="FFFFFF"/>
      </a:lt1>
      <a:dk2>
        <a:srgbClr val="102939"/>
      </a:dk2>
      <a:lt2>
        <a:srgbClr val="6EB4E7"/>
      </a:lt2>
      <a:accent1>
        <a:srgbClr val="005BB5"/>
      </a:accent1>
      <a:accent2>
        <a:srgbClr val="0090DD"/>
      </a:accent2>
      <a:accent3>
        <a:srgbClr val="FF8300"/>
      </a:accent3>
      <a:accent4>
        <a:srgbClr val="3FAE29"/>
      </a:accent4>
      <a:accent5>
        <a:srgbClr val="00ABC7"/>
      </a:accent5>
      <a:accent6>
        <a:srgbClr val="003D7A"/>
      </a:accent6>
      <a:hlink>
        <a:srgbClr val="005EB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phos Corporate Template 16-9-3" id="{20B91C66-B56A-CF43-A921-4A069630F8D8}" vid="{CD4E6E90-A912-3D40-8C02-F89B7C6A4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60238</TotalTime>
  <Words>873</Words>
  <Application>Microsoft Macintosh PowerPoint</Application>
  <PresentationFormat>Widescreen</PresentationFormat>
  <Paragraphs>191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Calibri Light</vt:lpstr>
      <vt:lpstr>Courier New</vt:lpstr>
      <vt:lpstr>Franklin Gothic Demi</vt:lpstr>
      <vt:lpstr>LucidaGrande</vt:lpstr>
      <vt:lpstr>Mangal</vt:lpstr>
      <vt:lpstr>Wingdings</vt:lpstr>
      <vt:lpstr>Arial</vt:lpstr>
      <vt:lpstr>Default Theme</vt:lpstr>
      <vt:lpstr>Intercept X  Early Access Program July 2017</vt:lpstr>
      <vt:lpstr>Joining the Early Access Program</vt:lpstr>
      <vt:lpstr>Community Forum </vt:lpstr>
      <vt:lpstr>Early Access Program Feature Summary</vt:lpstr>
      <vt:lpstr>Credential Theft Protection</vt:lpstr>
      <vt:lpstr>Code Cave Utilization</vt:lpstr>
      <vt:lpstr>Process Protection – Malicious Process Migration</vt:lpstr>
      <vt:lpstr>Process Protection – Process Privilege Escalation</vt:lpstr>
      <vt:lpstr>Process Protection – APC Violation</vt:lpstr>
      <vt:lpstr>Process Protection – Registry Protection</vt:lpstr>
      <vt:lpstr>Process Protection – Process Lockdown</vt:lpstr>
      <vt:lpstr>Invincea – Machine Learning Experts</vt:lpstr>
      <vt:lpstr>PowerPoint Presentation</vt:lpstr>
      <vt:lpstr>Early Access Program Feature Summary</vt:lpstr>
      <vt:lpstr>Intercept X EAP – Phase One:  Active Adversary</vt:lpstr>
    </vt:vector>
  </TitlesOfParts>
  <Company>Sophos</Company>
  <LinksUpToDate>false</LinksUpToDate>
  <SharedDoc>false</SharedDoc>
  <HyperlinkBase/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STiNG Sophos The Next Generation</dc:title>
  <dc:creator>Mark Harris</dc:creator>
  <cp:lastModifiedBy>Microsoft Office User</cp:lastModifiedBy>
  <cp:revision>510</cp:revision>
  <dcterms:created xsi:type="dcterms:W3CDTF">2016-07-05T11:07:55Z</dcterms:created>
  <dcterms:modified xsi:type="dcterms:W3CDTF">2017-07-13T18:58:18Z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1391328996</vt:i4>
  </property>
  <property fmtid="{D5CDD505-2E9C-101B-9397-08002B2CF9AE}" pid="3" name="_NewReviewCycle">
    <vt:lpwstr/>
  </property>
  <property fmtid="{D5CDD505-2E9C-101B-9397-08002B2CF9AE}" pid="4" name="_EmailSubject">
    <vt:lpwstr>SE-NINJA - New Feature overview video and EAP Features Deck on the Forum.</vt:lpwstr>
  </property>
  <property fmtid="{D5CDD505-2E9C-101B-9397-08002B2CF9AE}" pid="5" name="_AuthorEmail">
    <vt:lpwstr>Karl.Ackerman@Sophos.com</vt:lpwstr>
  </property>
  <property fmtid="{D5CDD505-2E9C-101B-9397-08002B2CF9AE}" pid="6" name="_AuthorEmailDisplayName">
    <vt:lpwstr>Karl Ackerman</vt:lpwstr>
  </property>
  <property fmtid="{D5CDD505-2E9C-101B-9397-08002B2CF9AE}" pid="7" name="_PreviousAdHocReviewCycleID">
    <vt:i4>1609296607</vt:i4>
  </property>
</Properties>
</file>